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4F14D1-34CB-4DF8-80B3-8E06B64991FE}" type="datetimeFigureOut">
              <a:rPr lang="en-IN" smtClean="0"/>
              <a:t>26-07-2025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2D205A-8733-456C-A8BE-1C7CD0BCECF8}" type="slidenum">
              <a:rPr lang="en-IN" smtClean="0"/>
              <a:t>‹#›</a:t>
            </a:fld>
            <a:endParaRPr lang="en-IN"/>
          </a:p>
        </p:txBody>
      </p:sp>
    </p:spTree>
    <p:extLst>
      <p:ext uri="{BB962C8B-B14F-4D97-AF65-F5344CB8AC3E}">
        <p14:creationId xmlns:p14="http://schemas.microsoft.com/office/powerpoint/2010/main" val="186192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6D6FA-B7B2-A611-BF1E-ABE7151568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2D4CF9E-716E-218B-F089-FC45FEA078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D0D101E-4630-A220-DED8-555681EE47D4}"/>
              </a:ext>
            </a:extLst>
          </p:cNvPr>
          <p:cNvSpPr>
            <a:spLocks noGrp="1"/>
          </p:cNvSpPr>
          <p:nvPr>
            <p:ph type="dt" sz="half" idx="10"/>
          </p:nvPr>
        </p:nvSpPr>
        <p:spPr/>
        <p:txBody>
          <a:bodyPr/>
          <a:lstStyle/>
          <a:p>
            <a:fld id="{6A96FFB8-CBCA-446D-8BBF-AC01C5BEF0BF}" type="datetimeFigureOut">
              <a:rPr lang="en-IN" smtClean="0"/>
              <a:t>26-07-2025</a:t>
            </a:fld>
            <a:endParaRPr lang="en-IN"/>
          </a:p>
        </p:txBody>
      </p:sp>
      <p:sp>
        <p:nvSpPr>
          <p:cNvPr id="5" name="Footer Placeholder 4">
            <a:extLst>
              <a:ext uri="{FF2B5EF4-FFF2-40B4-BE49-F238E27FC236}">
                <a16:creationId xmlns:a16="http://schemas.microsoft.com/office/drawing/2014/main" id="{8DE137BC-8437-7CD4-67E0-04088F3DBB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A93539-8A94-CAB5-D419-19CC67C2397D}"/>
              </a:ext>
            </a:extLst>
          </p:cNvPr>
          <p:cNvSpPr>
            <a:spLocks noGrp="1"/>
          </p:cNvSpPr>
          <p:nvPr>
            <p:ph type="sldNum" sz="quarter" idx="12"/>
          </p:nvPr>
        </p:nvSpPr>
        <p:spPr/>
        <p:txBody>
          <a:bodyPr/>
          <a:lstStyle/>
          <a:p>
            <a:fld id="{A1BD27FC-89FB-4EBE-A91C-8F64FFF9DA62}" type="slidenum">
              <a:rPr lang="en-IN" smtClean="0"/>
              <a:t>‹#›</a:t>
            </a:fld>
            <a:endParaRPr lang="en-IN"/>
          </a:p>
        </p:txBody>
      </p:sp>
    </p:spTree>
    <p:extLst>
      <p:ext uri="{BB962C8B-B14F-4D97-AF65-F5344CB8AC3E}">
        <p14:creationId xmlns:p14="http://schemas.microsoft.com/office/powerpoint/2010/main" val="257871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7E9C3-DD61-B562-36E3-0BF0148401C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7281A7C-3B33-3952-350B-D1C64DBAD6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D46A55-A5D8-5A12-BB91-6309D1951A7F}"/>
              </a:ext>
            </a:extLst>
          </p:cNvPr>
          <p:cNvSpPr>
            <a:spLocks noGrp="1"/>
          </p:cNvSpPr>
          <p:nvPr>
            <p:ph type="dt" sz="half" idx="10"/>
          </p:nvPr>
        </p:nvSpPr>
        <p:spPr/>
        <p:txBody>
          <a:bodyPr/>
          <a:lstStyle/>
          <a:p>
            <a:fld id="{6A96FFB8-CBCA-446D-8BBF-AC01C5BEF0BF}" type="datetimeFigureOut">
              <a:rPr lang="en-IN" smtClean="0"/>
              <a:t>26-07-2025</a:t>
            </a:fld>
            <a:endParaRPr lang="en-IN"/>
          </a:p>
        </p:txBody>
      </p:sp>
      <p:sp>
        <p:nvSpPr>
          <p:cNvPr id="5" name="Footer Placeholder 4">
            <a:extLst>
              <a:ext uri="{FF2B5EF4-FFF2-40B4-BE49-F238E27FC236}">
                <a16:creationId xmlns:a16="http://schemas.microsoft.com/office/drawing/2014/main" id="{B0224A6E-ECFC-C9D8-10C7-945F1C6D5C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CCD4FD-AF23-9086-668C-78F2382549CD}"/>
              </a:ext>
            </a:extLst>
          </p:cNvPr>
          <p:cNvSpPr>
            <a:spLocks noGrp="1"/>
          </p:cNvSpPr>
          <p:nvPr>
            <p:ph type="sldNum" sz="quarter" idx="12"/>
          </p:nvPr>
        </p:nvSpPr>
        <p:spPr/>
        <p:txBody>
          <a:bodyPr/>
          <a:lstStyle/>
          <a:p>
            <a:fld id="{A1BD27FC-89FB-4EBE-A91C-8F64FFF9DA62}" type="slidenum">
              <a:rPr lang="en-IN" smtClean="0"/>
              <a:t>‹#›</a:t>
            </a:fld>
            <a:endParaRPr lang="en-IN"/>
          </a:p>
        </p:txBody>
      </p:sp>
    </p:spTree>
    <p:extLst>
      <p:ext uri="{BB962C8B-B14F-4D97-AF65-F5344CB8AC3E}">
        <p14:creationId xmlns:p14="http://schemas.microsoft.com/office/powerpoint/2010/main" val="3771457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F52963-0BBB-BE09-B116-6AE28DD38F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FDF094-5F58-B498-D401-A6D50995C8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05177C-B559-C5E2-804D-54BF448AD3A4}"/>
              </a:ext>
            </a:extLst>
          </p:cNvPr>
          <p:cNvSpPr>
            <a:spLocks noGrp="1"/>
          </p:cNvSpPr>
          <p:nvPr>
            <p:ph type="dt" sz="half" idx="10"/>
          </p:nvPr>
        </p:nvSpPr>
        <p:spPr/>
        <p:txBody>
          <a:bodyPr/>
          <a:lstStyle/>
          <a:p>
            <a:fld id="{6A96FFB8-CBCA-446D-8BBF-AC01C5BEF0BF}" type="datetimeFigureOut">
              <a:rPr lang="en-IN" smtClean="0"/>
              <a:t>26-07-2025</a:t>
            </a:fld>
            <a:endParaRPr lang="en-IN"/>
          </a:p>
        </p:txBody>
      </p:sp>
      <p:sp>
        <p:nvSpPr>
          <p:cNvPr id="5" name="Footer Placeholder 4">
            <a:extLst>
              <a:ext uri="{FF2B5EF4-FFF2-40B4-BE49-F238E27FC236}">
                <a16:creationId xmlns:a16="http://schemas.microsoft.com/office/drawing/2014/main" id="{73C0E386-CF28-51FF-B649-F0DB18891D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A7340F-1969-3913-DF41-B87192684C40}"/>
              </a:ext>
            </a:extLst>
          </p:cNvPr>
          <p:cNvSpPr>
            <a:spLocks noGrp="1"/>
          </p:cNvSpPr>
          <p:nvPr>
            <p:ph type="sldNum" sz="quarter" idx="12"/>
          </p:nvPr>
        </p:nvSpPr>
        <p:spPr/>
        <p:txBody>
          <a:bodyPr/>
          <a:lstStyle/>
          <a:p>
            <a:fld id="{A1BD27FC-89FB-4EBE-A91C-8F64FFF9DA62}" type="slidenum">
              <a:rPr lang="en-IN" smtClean="0"/>
              <a:t>‹#›</a:t>
            </a:fld>
            <a:endParaRPr lang="en-IN"/>
          </a:p>
        </p:txBody>
      </p:sp>
    </p:spTree>
    <p:extLst>
      <p:ext uri="{BB962C8B-B14F-4D97-AF65-F5344CB8AC3E}">
        <p14:creationId xmlns:p14="http://schemas.microsoft.com/office/powerpoint/2010/main" val="1255448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9E15E-8C14-37B7-F6A5-371080AD62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F039A2-2927-8810-DE24-8B1A958A36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9F384B-1CAC-60E0-36DE-03D9E71C0747}"/>
              </a:ext>
            </a:extLst>
          </p:cNvPr>
          <p:cNvSpPr>
            <a:spLocks noGrp="1"/>
          </p:cNvSpPr>
          <p:nvPr>
            <p:ph type="dt" sz="half" idx="10"/>
          </p:nvPr>
        </p:nvSpPr>
        <p:spPr/>
        <p:txBody>
          <a:bodyPr/>
          <a:lstStyle/>
          <a:p>
            <a:fld id="{6A96FFB8-CBCA-446D-8BBF-AC01C5BEF0BF}" type="datetimeFigureOut">
              <a:rPr lang="en-IN" smtClean="0"/>
              <a:t>26-07-2025</a:t>
            </a:fld>
            <a:endParaRPr lang="en-IN"/>
          </a:p>
        </p:txBody>
      </p:sp>
      <p:sp>
        <p:nvSpPr>
          <p:cNvPr id="5" name="Footer Placeholder 4">
            <a:extLst>
              <a:ext uri="{FF2B5EF4-FFF2-40B4-BE49-F238E27FC236}">
                <a16:creationId xmlns:a16="http://schemas.microsoft.com/office/drawing/2014/main" id="{163AF06D-ACF9-E580-55B5-364D520AC2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50DA25-8DB1-DA69-D493-86BD5A5A88C4}"/>
              </a:ext>
            </a:extLst>
          </p:cNvPr>
          <p:cNvSpPr>
            <a:spLocks noGrp="1"/>
          </p:cNvSpPr>
          <p:nvPr>
            <p:ph type="sldNum" sz="quarter" idx="12"/>
          </p:nvPr>
        </p:nvSpPr>
        <p:spPr/>
        <p:txBody>
          <a:bodyPr/>
          <a:lstStyle/>
          <a:p>
            <a:fld id="{A1BD27FC-89FB-4EBE-A91C-8F64FFF9DA62}" type="slidenum">
              <a:rPr lang="en-IN" smtClean="0"/>
              <a:t>‹#›</a:t>
            </a:fld>
            <a:endParaRPr lang="en-IN"/>
          </a:p>
        </p:txBody>
      </p:sp>
    </p:spTree>
    <p:extLst>
      <p:ext uri="{BB962C8B-B14F-4D97-AF65-F5344CB8AC3E}">
        <p14:creationId xmlns:p14="http://schemas.microsoft.com/office/powerpoint/2010/main" val="387006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529D5-6B1A-7785-92B0-936BEC04DA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F66D53-6708-6CDC-B0BB-D8504DEBDA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38530E-08A0-B6F4-79F2-FB8E92AF3E68}"/>
              </a:ext>
            </a:extLst>
          </p:cNvPr>
          <p:cNvSpPr>
            <a:spLocks noGrp="1"/>
          </p:cNvSpPr>
          <p:nvPr>
            <p:ph type="dt" sz="half" idx="10"/>
          </p:nvPr>
        </p:nvSpPr>
        <p:spPr/>
        <p:txBody>
          <a:bodyPr/>
          <a:lstStyle/>
          <a:p>
            <a:fld id="{6A96FFB8-CBCA-446D-8BBF-AC01C5BEF0BF}" type="datetimeFigureOut">
              <a:rPr lang="en-IN" smtClean="0"/>
              <a:t>26-07-2025</a:t>
            </a:fld>
            <a:endParaRPr lang="en-IN"/>
          </a:p>
        </p:txBody>
      </p:sp>
      <p:sp>
        <p:nvSpPr>
          <p:cNvPr id="5" name="Footer Placeholder 4">
            <a:extLst>
              <a:ext uri="{FF2B5EF4-FFF2-40B4-BE49-F238E27FC236}">
                <a16:creationId xmlns:a16="http://schemas.microsoft.com/office/drawing/2014/main" id="{144E8A7E-57F0-B7F1-4714-535A07BAC0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7BC90F-A6FE-B7E5-24EC-01DCCD4DF1D9}"/>
              </a:ext>
            </a:extLst>
          </p:cNvPr>
          <p:cNvSpPr>
            <a:spLocks noGrp="1"/>
          </p:cNvSpPr>
          <p:nvPr>
            <p:ph type="sldNum" sz="quarter" idx="12"/>
          </p:nvPr>
        </p:nvSpPr>
        <p:spPr/>
        <p:txBody>
          <a:bodyPr/>
          <a:lstStyle/>
          <a:p>
            <a:fld id="{A1BD27FC-89FB-4EBE-A91C-8F64FFF9DA62}" type="slidenum">
              <a:rPr lang="en-IN" smtClean="0"/>
              <a:t>‹#›</a:t>
            </a:fld>
            <a:endParaRPr lang="en-IN"/>
          </a:p>
        </p:txBody>
      </p:sp>
    </p:spTree>
    <p:extLst>
      <p:ext uri="{BB962C8B-B14F-4D97-AF65-F5344CB8AC3E}">
        <p14:creationId xmlns:p14="http://schemas.microsoft.com/office/powerpoint/2010/main" val="24086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6A51-E8BE-9F28-7F8E-BC701A5A12E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A70AD91-E397-4B77-E21B-594EB0F0C7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A19CA62-70D5-0F29-45E3-C24E74C32F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EDE186-FD56-D9EE-B527-9EC9238805F7}"/>
              </a:ext>
            </a:extLst>
          </p:cNvPr>
          <p:cNvSpPr>
            <a:spLocks noGrp="1"/>
          </p:cNvSpPr>
          <p:nvPr>
            <p:ph type="dt" sz="half" idx="10"/>
          </p:nvPr>
        </p:nvSpPr>
        <p:spPr/>
        <p:txBody>
          <a:bodyPr/>
          <a:lstStyle/>
          <a:p>
            <a:fld id="{6A96FFB8-CBCA-446D-8BBF-AC01C5BEF0BF}" type="datetimeFigureOut">
              <a:rPr lang="en-IN" smtClean="0"/>
              <a:t>26-07-2025</a:t>
            </a:fld>
            <a:endParaRPr lang="en-IN"/>
          </a:p>
        </p:txBody>
      </p:sp>
      <p:sp>
        <p:nvSpPr>
          <p:cNvPr id="6" name="Footer Placeholder 5">
            <a:extLst>
              <a:ext uri="{FF2B5EF4-FFF2-40B4-BE49-F238E27FC236}">
                <a16:creationId xmlns:a16="http://schemas.microsoft.com/office/drawing/2014/main" id="{3C9A5548-E160-9F30-CE28-6B29C7179E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BA5002-C1A3-FDA5-E773-E40AF0D529FF}"/>
              </a:ext>
            </a:extLst>
          </p:cNvPr>
          <p:cNvSpPr>
            <a:spLocks noGrp="1"/>
          </p:cNvSpPr>
          <p:nvPr>
            <p:ph type="sldNum" sz="quarter" idx="12"/>
          </p:nvPr>
        </p:nvSpPr>
        <p:spPr/>
        <p:txBody>
          <a:bodyPr/>
          <a:lstStyle/>
          <a:p>
            <a:fld id="{A1BD27FC-89FB-4EBE-A91C-8F64FFF9DA62}" type="slidenum">
              <a:rPr lang="en-IN" smtClean="0"/>
              <a:t>‹#›</a:t>
            </a:fld>
            <a:endParaRPr lang="en-IN"/>
          </a:p>
        </p:txBody>
      </p:sp>
    </p:spTree>
    <p:extLst>
      <p:ext uri="{BB962C8B-B14F-4D97-AF65-F5344CB8AC3E}">
        <p14:creationId xmlns:p14="http://schemas.microsoft.com/office/powerpoint/2010/main" val="71408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BAE78-8593-A26A-5F84-A439FC09B2C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0C8737-956A-926F-9866-74346ADFC0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E07073-4410-4682-C698-171510D0E6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BFAD290-A119-764C-D40C-3170B9BD3F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86E263-A17B-FE92-10D1-2B2F591579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F6C0906-2DA3-B97B-AF45-4E324D8414E6}"/>
              </a:ext>
            </a:extLst>
          </p:cNvPr>
          <p:cNvSpPr>
            <a:spLocks noGrp="1"/>
          </p:cNvSpPr>
          <p:nvPr>
            <p:ph type="dt" sz="half" idx="10"/>
          </p:nvPr>
        </p:nvSpPr>
        <p:spPr/>
        <p:txBody>
          <a:bodyPr/>
          <a:lstStyle/>
          <a:p>
            <a:fld id="{6A96FFB8-CBCA-446D-8BBF-AC01C5BEF0BF}" type="datetimeFigureOut">
              <a:rPr lang="en-IN" smtClean="0"/>
              <a:t>26-07-2025</a:t>
            </a:fld>
            <a:endParaRPr lang="en-IN"/>
          </a:p>
        </p:txBody>
      </p:sp>
      <p:sp>
        <p:nvSpPr>
          <p:cNvPr id="8" name="Footer Placeholder 7">
            <a:extLst>
              <a:ext uri="{FF2B5EF4-FFF2-40B4-BE49-F238E27FC236}">
                <a16:creationId xmlns:a16="http://schemas.microsoft.com/office/drawing/2014/main" id="{A133D74B-D769-E136-200E-7C67F5995E3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0F2F077-E590-7104-8A04-154A9EFE70C6}"/>
              </a:ext>
            </a:extLst>
          </p:cNvPr>
          <p:cNvSpPr>
            <a:spLocks noGrp="1"/>
          </p:cNvSpPr>
          <p:nvPr>
            <p:ph type="sldNum" sz="quarter" idx="12"/>
          </p:nvPr>
        </p:nvSpPr>
        <p:spPr/>
        <p:txBody>
          <a:bodyPr/>
          <a:lstStyle/>
          <a:p>
            <a:fld id="{A1BD27FC-89FB-4EBE-A91C-8F64FFF9DA62}" type="slidenum">
              <a:rPr lang="en-IN" smtClean="0"/>
              <a:t>‹#›</a:t>
            </a:fld>
            <a:endParaRPr lang="en-IN"/>
          </a:p>
        </p:txBody>
      </p:sp>
    </p:spTree>
    <p:extLst>
      <p:ext uri="{BB962C8B-B14F-4D97-AF65-F5344CB8AC3E}">
        <p14:creationId xmlns:p14="http://schemas.microsoft.com/office/powerpoint/2010/main" val="2056703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6E865-CA75-A647-AC6C-E40D2C41F2C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8E37CD8-A67F-7D05-B314-01F8E3F6B633}"/>
              </a:ext>
            </a:extLst>
          </p:cNvPr>
          <p:cNvSpPr>
            <a:spLocks noGrp="1"/>
          </p:cNvSpPr>
          <p:nvPr>
            <p:ph type="dt" sz="half" idx="10"/>
          </p:nvPr>
        </p:nvSpPr>
        <p:spPr/>
        <p:txBody>
          <a:bodyPr/>
          <a:lstStyle/>
          <a:p>
            <a:fld id="{6A96FFB8-CBCA-446D-8BBF-AC01C5BEF0BF}" type="datetimeFigureOut">
              <a:rPr lang="en-IN" smtClean="0"/>
              <a:t>26-07-2025</a:t>
            </a:fld>
            <a:endParaRPr lang="en-IN"/>
          </a:p>
        </p:txBody>
      </p:sp>
      <p:sp>
        <p:nvSpPr>
          <p:cNvPr id="4" name="Footer Placeholder 3">
            <a:extLst>
              <a:ext uri="{FF2B5EF4-FFF2-40B4-BE49-F238E27FC236}">
                <a16:creationId xmlns:a16="http://schemas.microsoft.com/office/drawing/2014/main" id="{5CB2F944-2F62-5CDD-5FEF-FE6320C32D1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392CC66-83FE-DA0D-41AB-18B2C1498A0A}"/>
              </a:ext>
            </a:extLst>
          </p:cNvPr>
          <p:cNvSpPr>
            <a:spLocks noGrp="1"/>
          </p:cNvSpPr>
          <p:nvPr>
            <p:ph type="sldNum" sz="quarter" idx="12"/>
          </p:nvPr>
        </p:nvSpPr>
        <p:spPr/>
        <p:txBody>
          <a:bodyPr/>
          <a:lstStyle/>
          <a:p>
            <a:fld id="{A1BD27FC-89FB-4EBE-A91C-8F64FFF9DA62}" type="slidenum">
              <a:rPr lang="en-IN" smtClean="0"/>
              <a:t>‹#›</a:t>
            </a:fld>
            <a:endParaRPr lang="en-IN"/>
          </a:p>
        </p:txBody>
      </p:sp>
    </p:spTree>
    <p:extLst>
      <p:ext uri="{BB962C8B-B14F-4D97-AF65-F5344CB8AC3E}">
        <p14:creationId xmlns:p14="http://schemas.microsoft.com/office/powerpoint/2010/main" val="3809525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F10CDB-3A21-ED94-FE03-50F0472324BD}"/>
              </a:ext>
            </a:extLst>
          </p:cNvPr>
          <p:cNvSpPr>
            <a:spLocks noGrp="1"/>
          </p:cNvSpPr>
          <p:nvPr>
            <p:ph type="dt" sz="half" idx="10"/>
          </p:nvPr>
        </p:nvSpPr>
        <p:spPr/>
        <p:txBody>
          <a:bodyPr/>
          <a:lstStyle/>
          <a:p>
            <a:fld id="{6A96FFB8-CBCA-446D-8BBF-AC01C5BEF0BF}" type="datetimeFigureOut">
              <a:rPr lang="en-IN" smtClean="0"/>
              <a:t>26-07-2025</a:t>
            </a:fld>
            <a:endParaRPr lang="en-IN"/>
          </a:p>
        </p:txBody>
      </p:sp>
      <p:sp>
        <p:nvSpPr>
          <p:cNvPr id="3" name="Footer Placeholder 2">
            <a:extLst>
              <a:ext uri="{FF2B5EF4-FFF2-40B4-BE49-F238E27FC236}">
                <a16:creationId xmlns:a16="http://schemas.microsoft.com/office/drawing/2014/main" id="{9292636B-6D1F-6C32-E6E2-D32F78C70A2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940E068-25D8-62FA-DF19-6915BC71086F}"/>
              </a:ext>
            </a:extLst>
          </p:cNvPr>
          <p:cNvSpPr>
            <a:spLocks noGrp="1"/>
          </p:cNvSpPr>
          <p:nvPr>
            <p:ph type="sldNum" sz="quarter" idx="12"/>
          </p:nvPr>
        </p:nvSpPr>
        <p:spPr/>
        <p:txBody>
          <a:bodyPr/>
          <a:lstStyle/>
          <a:p>
            <a:fld id="{A1BD27FC-89FB-4EBE-A91C-8F64FFF9DA62}" type="slidenum">
              <a:rPr lang="en-IN" smtClean="0"/>
              <a:t>‹#›</a:t>
            </a:fld>
            <a:endParaRPr lang="en-IN"/>
          </a:p>
        </p:txBody>
      </p:sp>
    </p:spTree>
    <p:extLst>
      <p:ext uri="{BB962C8B-B14F-4D97-AF65-F5344CB8AC3E}">
        <p14:creationId xmlns:p14="http://schemas.microsoft.com/office/powerpoint/2010/main" val="2179459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AF7B3-D766-996E-F352-5EDFF62DEF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67A4B86-9464-12A7-5BDF-A4947754EC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72EC6D3-9949-2F0B-0F6A-FCF94A346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293E84-B03A-F5F1-4C7F-113EEEBB2AEC}"/>
              </a:ext>
            </a:extLst>
          </p:cNvPr>
          <p:cNvSpPr>
            <a:spLocks noGrp="1"/>
          </p:cNvSpPr>
          <p:nvPr>
            <p:ph type="dt" sz="half" idx="10"/>
          </p:nvPr>
        </p:nvSpPr>
        <p:spPr/>
        <p:txBody>
          <a:bodyPr/>
          <a:lstStyle/>
          <a:p>
            <a:fld id="{6A96FFB8-CBCA-446D-8BBF-AC01C5BEF0BF}" type="datetimeFigureOut">
              <a:rPr lang="en-IN" smtClean="0"/>
              <a:t>26-07-2025</a:t>
            </a:fld>
            <a:endParaRPr lang="en-IN"/>
          </a:p>
        </p:txBody>
      </p:sp>
      <p:sp>
        <p:nvSpPr>
          <p:cNvPr id="6" name="Footer Placeholder 5">
            <a:extLst>
              <a:ext uri="{FF2B5EF4-FFF2-40B4-BE49-F238E27FC236}">
                <a16:creationId xmlns:a16="http://schemas.microsoft.com/office/drawing/2014/main" id="{B766206E-F1FC-D4D5-0503-19422181CF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D4B116-A444-D12F-A60E-39D6F49E8868}"/>
              </a:ext>
            </a:extLst>
          </p:cNvPr>
          <p:cNvSpPr>
            <a:spLocks noGrp="1"/>
          </p:cNvSpPr>
          <p:nvPr>
            <p:ph type="sldNum" sz="quarter" idx="12"/>
          </p:nvPr>
        </p:nvSpPr>
        <p:spPr/>
        <p:txBody>
          <a:bodyPr/>
          <a:lstStyle/>
          <a:p>
            <a:fld id="{A1BD27FC-89FB-4EBE-A91C-8F64FFF9DA62}" type="slidenum">
              <a:rPr lang="en-IN" smtClean="0"/>
              <a:t>‹#›</a:t>
            </a:fld>
            <a:endParaRPr lang="en-IN"/>
          </a:p>
        </p:txBody>
      </p:sp>
    </p:spTree>
    <p:extLst>
      <p:ext uri="{BB962C8B-B14F-4D97-AF65-F5344CB8AC3E}">
        <p14:creationId xmlns:p14="http://schemas.microsoft.com/office/powerpoint/2010/main" val="3375509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3570-97AB-BA48-E3D3-79212B0E75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048A257-40D9-CA7F-E9E2-AB9A872AEB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4C6ACDB-57B2-1361-3309-EFEDF7E8DF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9602DC-9FC6-E578-8791-BF0B1FE95649}"/>
              </a:ext>
            </a:extLst>
          </p:cNvPr>
          <p:cNvSpPr>
            <a:spLocks noGrp="1"/>
          </p:cNvSpPr>
          <p:nvPr>
            <p:ph type="dt" sz="half" idx="10"/>
          </p:nvPr>
        </p:nvSpPr>
        <p:spPr/>
        <p:txBody>
          <a:bodyPr/>
          <a:lstStyle/>
          <a:p>
            <a:fld id="{6A96FFB8-CBCA-446D-8BBF-AC01C5BEF0BF}" type="datetimeFigureOut">
              <a:rPr lang="en-IN" smtClean="0"/>
              <a:t>26-07-2025</a:t>
            </a:fld>
            <a:endParaRPr lang="en-IN"/>
          </a:p>
        </p:txBody>
      </p:sp>
      <p:sp>
        <p:nvSpPr>
          <p:cNvPr id="6" name="Footer Placeholder 5">
            <a:extLst>
              <a:ext uri="{FF2B5EF4-FFF2-40B4-BE49-F238E27FC236}">
                <a16:creationId xmlns:a16="http://schemas.microsoft.com/office/drawing/2014/main" id="{B0A21CEC-5048-AAD7-F4F0-F5C76909BD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55129C-6378-4747-0224-E78DDA564156}"/>
              </a:ext>
            </a:extLst>
          </p:cNvPr>
          <p:cNvSpPr>
            <a:spLocks noGrp="1"/>
          </p:cNvSpPr>
          <p:nvPr>
            <p:ph type="sldNum" sz="quarter" idx="12"/>
          </p:nvPr>
        </p:nvSpPr>
        <p:spPr/>
        <p:txBody>
          <a:bodyPr/>
          <a:lstStyle/>
          <a:p>
            <a:fld id="{A1BD27FC-89FB-4EBE-A91C-8F64FFF9DA62}" type="slidenum">
              <a:rPr lang="en-IN" smtClean="0"/>
              <a:t>‹#›</a:t>
            </a:fld>
            <a:endParaRPr lang="en-IN"/>
          </a:p>
        </p:txBody>
      </p:sp>
    </p:spTree>
    <p:extLst>
      <p:ext uri="{BB962C8B-B14F-4D97-AF65-F5344CB8AC3E}">
        <p14:creationId xmlns:p14="http://schemas.microsoft.com/office/powerpoint/2010/main" val="23943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1A5457-E259-DD80-455F-0C7451877E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DEC4EAE-E911-D2EC-658D-CB04C31FEC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061101-8662-A201-FC7A-AC77A2F341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6FFB8-CBCA-446D-8BBF-AC01C5BEF0BF}" type="datetimeFigureOut">
              <a:rPr lang="en-IN" smtClean="0"/>
              <a:t>26-07-2025</a:t>
            </a:fld>
            <a:endParaRPr lang="en-IN"/>
          </a:p>
        </p:txBody>
      </p:sp>
      <p:sp>
        <p:nvSpPr>
          <p:cNvPr id="5" name="Footer Placeholder 4">
            <a:extLst>
              <a:ext uri="{FF2B5EF4-FFF2-40B4-BE49-F238E27FC236}">
                <a16:creationId xmlns:a16="http://schemas.microsoft.com/office/drawing/2014/main" id="{6C7E1952-EF72-ADA0-3FAE-3B3224579F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3B9B092-2162-6B1F-978C-9872E0B76E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BD27FC-89FB-4EBE-A91C-8F64FFF9DA62}" type="slidenum">
              <a:rPr lang="en-IN" smtClean="0"/>
              <a:t>‹#›</a:t>
            </a:fld>
            <a:endParaRPr lang="en-IN"/>
          </a:p>
        </p:txBody>
      </p:sp>
    </p:spTree>
    <p:extLst>
      <p:ext uri="{BB962C8B-B14F-4D97-AF65-F5344CB8AC3E}">
        <p14:creationId xmlns:p14="http://schemas.microsoft.com/office/powerpoint/2010/main" val="3668871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chandrakant131103/Interactive-Infographics-Unified-Mentor-UM-"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https://neon-hummingbird-3ec4fa.netlify.app/" TargetMode="External"/><Relationship Id="rId2" Type="http://schemas.openxmlformats.org/officeDocument/2006/relationships/hyperlink" Target="https://github.com/chandrakant131103/Government-Document-Sharing-Portal-Unified-Mentor-U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chandrakant131103/Clinic-Management-System---Unified-Mentor-UM-" TargetMode="External"/><Relationship Id="rId2" Type="http://schemas.openxmlformats.org/officeDocument/2006/relationships/hyperlink" Target="https://gregarious-naiad-8abe52.netlify.app/"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chandrakant131103/Clinic-Management-System---Unified-Mentor-UM-" TargetMode="External"/><Relationship Id="rId3" Type="http://schemas.openxmlformats.org/officeDocument/2006/relationships/hyperlink" Target="https://github.com/chandrakant131103/Image-Slider--Unifield-Mentor-UM-" TargetMode="External"/><Relationship Id="rId7" Type="http://schemas.openxmlformats.org/officeDocument/2006/relationships/hyperlink" Target="https://neon-hummingbird-3ec4fa.netlify.app/" TargetMode="External"/><Relationship Id="rId2" Type="http://schemas.openxmlformats.org/officeDocument/2006/relationships/hyperlink" Target="https://github.com/chandrakant131103/Weather-APP---Unified-Mentor-UM-" TargetMode="External"/><Relationship Id="rId1" Type="http://schemas.openxmlformats.org/officeDocument/2006/relationships/slideLayout" Target="../slideLayouts/slideLayout2.xml"/><Relationship Id="rId6" Type="http://schemas.openxmlformats.org/officeDocument/2006/relationships/hyperlink" Target="https://github.com/chandrakant131103/Government-Document-Sharing-Portal-Unified-Mentor-UM-" TargetMode="External"/><Relationship Id="rId5" Type="http://schemas.openxmlformats.org/officeDocument/2006/relationships/hyperlink" Target="https://github.com/chandrakant131103/Interactive-Infographics-Unified-Mentor-UM-" TargetMode="External"/><Relationship Id="rId4" Type="http://schemas.openxmlformats.org/officeDocument/2006/relationships/hyperlink" Target="https://github.com/chandrakant131103/interactive-quiz-Unified-Mentor-UM-" TargetMode="External"/><Relationship Id="rId9" Type="http://schemas.openxmlformats.org/officeDocument/2006/relationships/hyperlink" Target="https://gregarious-naiad-8abe52.netlify.ap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chandrakant131103/Clinic-Management-System---Unified-Mentor-UM-" TargetMode="External"/><Relationship Id="rId3" Type="http://schemas.openxmlformats.org/officeDocument/2006/relationships/hyperlink" Target="https://github.com/chandrakant131103/Image-Slider--Unifield-Mentor-UM-" TargetMode="External"/><Relationship Id="rId7" Type="http://schemas.openxmlformats.org/officeDocument/2006/relationships/hyperlink" Target="https://neon-hummingbird-3ec4fa.netlify.app/" TargetMode="External"/><Relationship Id="rId2" Type="http://schemas.openxmlformats.org/officeDocument/2006/relationships/hyperlink" Target="https://github.com/chandrakant131103/Weather-APP---Unified-Mentor-UM-" TargetMode="External"/><Relationship Id="rId1" Type="http://schemas.openxmlformats.org/officeDocument/2006/relationships/slideLayout" Target="../slideLayouts/slideLayout7.xml"/><Relationship Id="rId6" Type="http://schemas.openxmlformats.org/officeDocument/2006/relationships/hyperlink" Target="https://github.com/chandrakant131103/Government-Document-Sharing-Portal-Unified-Mentor-UM-" TargetMode="External"/><Relationship Id="rId5" Type="http://schemas.openxmlformats.org/officeDocument/2006/relationships/hyperlink" Target="https://github.com/chandrakant131103/Interactive-Infographics-Unified-Mentor-UM-" TargetMode="External"/><Relationship Id="rId4" Type="http://schemas.openxmlformats.org/officeDocument/2006/relationships/hyperlink" Target="https://github.com/chandrakant131103/interactive-quiz-Unified-Mentor-UM-" TargetMode="External"/><Relationship Id="rId9" Type="http://schemas.openxmlformats.org/officeDocument/2006/relationships/hyperlink" Target="https://gregarious-naiad-8abe52.netlify.app/"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chandrakant131103/Clinic-Management-System---Unified-Mentor-UM-" TargetMode="External"/><Relationship Id="rId3" Type="http://schemas.openxmlformats.org/officeDocument/2006/relationships/hyperlink" Target="https://github.com/chandrakant131103/Image-Slider--Unifield-Mentor-UM-" TargetMode="External"/><Relationship Id="rId7" Type="http://schemas.openxmlformats.org/officeDocument/2006/relationships/hyperlink" Target="https://neon-hummingbird-3ec4fa.netlify.app/" TargetMode="External"/><Relationship Id="rId2" Type="http://schemas.openxmlformats.org/officeDocument/2006/relationships/hyperlink" Target="https://github.com/chandrakant131103/Weather-APP---Unified-Mentor-UM-" TargetMode="External"/><Relationship Id="rId1" Type="http://schemas.openxmlformats.org/officeDocument/2006/relationships/slideLayout" Target="../slideLayouts/slideLayout2.xml"/><Relationship Id="rId6" Type="http://schemas.openxmlformats.org/officeDocument/2006/relationships/hyperlink" Target="https://github.com/chandrakant131103/Government-Document-Sharing-Portal-Unified-Mentor-UM-" TargetMode="External"/><Relationship Id="rId5" Type="http://schemas.openxmlformats.org/officeDocument/2006/relationships/hyperlink" Target="https://github.com/chandrakant131103/Interactive-Infographics-Unified-Mentor-UM-" TargetMode="External"/><Relationship Id="rId4" Type="http://schemas.openxmlformats.org/officeDocument/2006/relationships/hyperlink" Target="https://github.com/chandrakant131103/interactive-quiz-Unified-Mentor-UM-" TargetMode="External"/><Relationship Id="rId9" Type="http://schemas.openxmlformats.org/officeDocument/2006/relationships/hyperlink" Target="https://gregarious-naiad-8abe52.netlify.app/"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chandrakant131103/Weather-APP---Unified-Mentor-UM-"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chandrakant131103/Image-Slider--Unifield-Mentor-UM-"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chandrakant131103/interactive-quiz-Unified-Mentor-UM-"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DDA6BE-E74C-FACA-8E1C-4C4F74AD170C}"/>
              </a:ext>
            </a:extLst>
          </p:cNvPr>
          <p:cNvSpPr txBox="1"/>
          <p:nvPr/>
        </p:nvSpPr>
        <p:spPr>
          <a:xfrm>
            <a:off x="4699820" y="1533833"/>
            <a:ext cx="2931232" cy="461665"/>
          </a:xfrm>
          <a:prstGeom prst="rect">
            <a:avLst/>
          </a:prstGeom>
          <a:noFill/>
        </p:spPr>
        <p:txBody>
          <a:bodyPr wrap="square" rtlCol="0">
            <a:spAutoFit/>
          </a:bodyPr>
          <a:lstStyle/>
          <a:p>
            <a:r>
              <a:rPr lang="en-IN" sz="2400" b="1" dirty="0">
                <a:latin typeface="Book Antiqua" panose="02040602050305030304" pitchFamily="18" charset="0"/>
              </a:rPr>
              <a:t>PROJECT REPORT</a:t>
            </a:r>
          </a:p>
        </p:txBody>
      </p:sp>
      <p:sp>
        <p:nvSpPr>
          <p:cNvPr id="5" name="TextBox 4">
            <a:extLst>
              <a:ext uri="{FF2B5EF4-FFF2-40B4-BE49-F238E27FC236}">
                <a16:creationId xmlns:a16="http://schemas.microsoft.com/office/drawing/2014/main" id="{CCFCF321-CBF1-71E7-0FA5-FCA826710432}"/>
              </a:ext>
            </a:extLst>
          </p:cNvPr>
          <p:cNvSpPr txBox="1"/>
          <p:nvPr/>
        </p:nvSpPr>
        <p:spPr>
          <a:xfrm>
            <a:off x="3588775" y="825947"/>
            <a:ext cx="6882580" cy="707886"/>
          </a:xfrm>
          <a:prstGeom prst="rect">
            <a:avLst/>
          </a:prstGeom>
          <a:noFill/>
        </p:spPr>
        <p:txBody>
          <a:bodyPr wrap="square" rtlCol="0">
            <a:spAutoFit/>
          </a:bodyPr>
          <a:lstStyle/>
          <a:p>
            <a:r>
              <a:rPr lang="en-IN" sz="4000" b="1" i="1" u="sng" dirty="0">
                <a:highlight>
                  <a:srgbClr val="C0C0C0"/>
                </a:highlight>
              </a:rPr>
              <a:t>Unified Mentor Internship </a:t>
            </a:r>
            <a:endParaRPr lang="en-IN" sz="4000" u="sng" dirty="0">
              <a:highlight>
                <a:srgbClr val="C0C0C0"/>
              </a:highlight>
            </a:endParaRPr>
          </a:p>
        </p:txBody>
      </p:sp>
      <p:sp>
        <p:nvSpPr>
          <p:cNvPr id="6" name="TextBox 5">
            <a:extLst>
              <a:ext uri="{FF2B5EF4-FFF2-40B4-BE49-F238E27FC236}">
                <a16:creationId xmlns:a16="http://schemas.microsoft.com/office/drawing/2014/main" id="{5273437B-37C0-1294-E7BA-DED530E2AD1F}"/>
              </a:ext>
            </a:extLst>
          </p:cNvPr>
          <p:cNvSpPr txBox="1"/>
          <p:nvPr/>
        </p:nvSpPr>
        <p:spPr>
          <a:xfrm>
            <a:off x="4640827" y="2152796"/>
            <a:ext cx="3666153" cy="1908215"/>
          </a:xfrm>
          <a:prstGeom prst="rect">
            <a:avLst/>
          </a:prstGeom>
          <a:noFill/>
        </p:spPr>
        <p:txBody>
          <a:bodyPr wrap="square" rtlCol="0">
            <a:spAutoFit/>
          </a:bodyPr>
          <a:lstStyle/>
          <a:p>
            <a:r>
              <a:rPr lang="en-IN" sz="2000" dirty="0"/>
              <a:t>     </a:t>
            </a:r>
            <a:r>
              <a:rPr lang="en-IN" sz="2000"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SUBMITTED BY </a:t>
            </a:r>
          </a:p>
          <a:p>
            <a:r>
              <a:rPr lang="en-IN" sz="2000"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CHANDRAKANT BARIK</a:t>
            </a:r>
          </a:p>
          <a:p>
            <a:endParaRPr lang="en-IN" sz="2000"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endParaRPr>
          </a:p>
          <a:p>
            <a:endParaRPr lang="en-IN" sz="2000"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endParaRPr>
          </a:p>
          <a:p>
            <a:r>
              <a:rPr lang="en-US" dirty="0"/>
              <a:t>Intern ID  UNID -  UMID01062540399</a:t>
            </a:r>
          </a:p>
          <a:p>
            <a:endParaRPr lang="en-IN" sz="2000" dirty="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id="{2676E2E7-C1B0-A7A6-E206-448C5978E5EB}"/>
              </a:ext>
            </a:extLst>
          </p:cNvPr>
          <p:cNvSpPr txBox="1"/>
          <p:nvPr/>
        </p:nvSpPr>
        <p:spPr>
          <a:xfrm>
            <a:off x="4385188" y="4279864"/>
            <a:ext cx="4212021" cy="1077218"/>
          </a:xfrm>
          <a:prstGeom prst="rect">
            <a:avLst/>
          </a:prstGeom>
          <a:solidFill>
            <a:schemeClr val="tx2">
              <a:lumMod val="20000"/>
              <a:lumOff val="80000"/>
            </a:schemeClr>
          </a:solidFill>
        </p:spPr>
        <p:txBody>
          <a:bodyPr wrap="square">
            <a:spAutoFit/>
          </a:bodyPr>
          <a:lstStyle/>
          <a:p>
            <a:pPr algn="l">
              <a:spcAft>
                <a:spcPts val="1200"/>
              </a:spcAft>
              <a:buNone/>
            </a:pPr>
            <a:r>
              <a:rPr lang="en-US" b="1" i="1" dirty="0">
                <a:solidFill>
                  <a:srgbClr val="1F2328"/>
                </a:solidFill>
                <a:effectLst/>
                <a:latin typeface="Bahnschrift" panose="020B0502040204020203" pitchFamily="34" charset="0"/>
              </a:rPr>
              <a:t>DOMAIN: Frontend Development Intern</a:t>
            </a:r>
          </a:p>
          <a:p>
            <a:pPr algn="l">
              <a:spcAft>
                <a:spcPts val="1200"/>
              </a:spcAft>
            </a:pPr>
            <a:r>
              <a:rPr lang="en-US" b="1" i="1" dirty="0">
                <a:solidFill>
                  <a:srgbClr val="1F2328"/>
                </a:solidFill>
                <a:effectLst/>
                <a:latin typeface="Bahnschrift" panose="020B0502040204020203" pitchFamily="34" charset="0"/>
              </a:rPr>
              <a:t>DURATION: 05/06/2025 to 05/08/2025(2 months)</a:t>
            </a:r>
          </a:p>
        </p:txBody>
      </p:sp>
    </p:spTree>
    <p:extLst>
      <p:ext uri="{BB962C8B-B14F-4D97-AF65-F5344CB8AC3E}">
        <p14:creationId xmlns:p14="http://schemas.microsoft.com/office/powerpoint/2010/main" val="2545306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A84E2E-A051-DAF8-A44E-8E0EA03DA33D}"/>
              </a:ext>
            </a:extLst>
          </p:cNvPr>
          <p:cNvSpPr txBox="1"/>
          <p:nvPr/>
        </p:nvSpPr>
        <p:spPr>
          <a:xfrm>
            <a:off x="186612" y="149290"/>
            <a:ext cx="5577937" cy="369332"/>
          </a:xfrm>
          <a:prstGeom prst="rect">
            <a:avLst/>
          </a:prstGeom>
          <a:solidFill>
            <a:schemeClr val="accent2">
              <a:lumMod val="20000"/>
              <a:lumOff val="80000"/>
            </a:schemeClr>
          </a:solidFill>
        </p:spPr>
        <p:txBody>
          <a:bodyPr wrap="none" rtlCol="0">
            <a:spAutoFit/>
          </a:bodyPr>
          <a:lstStyle/>
          <a:p>
            <a:r>
              <a:rPr lang="en-IN" dirty="0"/>
              <a:t>PROECT – INTERACTIVE QUIZ SCREENSHOT(..CONTINUED)</a:t>
            </a:r>
          </a:p>
        </p:txBody>
      </p:sp>
      <p:pic>
        <p:nvPicPr>
          <p:cNvPr id="4" name="Picture 3">
            <a:extLst>
              <a:ext uri="{FF2B5EF4-FFF2-40B4-BE49-F238E27FC236}">
                <a16:creationId xmlns:a16="http://schemas.microsoft.com/office/drawing/2014/main" id="{CBBF71F6-2F18-4D4B-C5FD-A3C2800C057D}"/>
              </a:ext>
            </a:extLst>
          </p:cNvPr>
          <p:cNvPicPr>
            <a:picLocks noChangeAspect="1"/>
          </p:cNvPicPr>
          <p:nvPr/>
        </p:nvPicPr>
        <p:blipFill>
          <a:blip r:embed="rId2">
            <a:extLst>
              <a:ext uri="{28A0092B-C50C-407E-A947-70E740481C1C}">
                <a14:useLocalDpi xmlns:a14="http://schemas.microsoft.com/office/drawing/2010/main" val="0"/>
              </a:ext>
            </a:extLst>
          </a:blip>
          <a:srcRect l="23035" t="8570" r="23622" b="5442"/>
          <a:stretch>
            <a:fillRect/>
          </a:stretch>
        </p:blipFill>
        <p:spPr>
          <a:xfrm>
            <a:off x="8621487" y="669858"/>
            <a:ext cx="3547188" cy="4097116"/>
          </a:xfrm>
          <a:prstGeom prst="rect">
            <a:avLst/>
          </a:prstGeom>
        </p:spPr>
      </p:pic>
      <p:pic>
        <p:nvPicPr>
          <p:cNvPr id="6" name="Picture 5">
            <a:extLst>
              <a:ext uri="{FF2B5EF4-FFF2-40B4-BE49-F238E27FC236}">
                <a16:creationId xmlns:a16="http://schemas.microsoft.com/office/drawing/2014/main" id="{1BC60080-367F-F1FE-B9CA-F071BC7873F2}"/>
              </a:ext>
            </a:extLst>
          </p:cNvPr>
          <p:cNvPicPr>
            <a:picLocks noChangeAspect="1"/>
          </p:cNvPicPr>
          <p:nvPr/>
        </p:nvPicPr>
        <p:blipFill>
          <a:blip r:embed="rId3">
            <a:extLst>
              <a:ext uri="{28A0092B-C50C-407E-A947-70E740481C1C}">
                <a14:useLocalDpi xmlns:a14="http://schemas.microsoft.com/office/drawing/2010/main" val="0"/>
              </a:ext>
            </a:extLst>
          </a:blip>
          <a:srcRect l="22271" t="9238" r="23622" b="5578"/>
          <a:stretch>
            <a:fillRect/>
          </a:stretch>
        </p:blipFill>
        <p:spPr>
          <a:xfrm>
            <a:off x="4357397" y="714450"/>
            <a:ext cx="4348066" cy="3988926"/>
          </a:xfrm>
          <a:prstGeom prst="rect">
            <a:avLst/>
          </a:prstGeom>
        </p:spPr>
      </p:pic>
      <p:pic>
        <p:nvPicPr>
          <p:cNvPr id="8" name="Picture 7">
            <a:extLst>
              <a:ext uri="{FF2B5EF4-FFF2-40B4-BE49-F238E27FC236}">
                <a16:creationId xmlns:a16="http://schemas.microsoft.com/office/drawing/2014/main" id="{3EA4215A-2B0C-0AAF-EEE4-468D6F33CC29}"/>
              </a:ext>
            </a:extLst>
          </p:cNvPr>
          <p:cNvPicPr>
            <a:picLocks noChangeAspect="1"/>
          </p:cNvPicPr>
          <p:nvPr/>
        </p:nvPicPr>
        <p:blipFill>
          <a:blip r:embed="rId4">
            <a:extLst>
              <a:ext uri="{28A0092B-C50C-407E-A947-70E740481C1C}">
                <a14:useLocalDpi xmlns:a14="http://schemas.microsoft.com/office/drawing/2010/main" val="0"/>
              </a:ext>
            </a:extLst>
          </a:blip>
          <a:srcRect l="30995" t="8747" r="31658" b="7243"/>
          <a:stretch>
            <a:fillRect/>
          </a:stretch>
        </p:blipFill>
        <p:spPr>
          <a:xfrm>
            <a:off x="186612" y="669858"/>
            <a:ext cx="4264090" cy="5518284"/>
          </a:xfrm>
          <a:prstGeom prst="rect">
            <a:avLst/>
          </a:prstGeom>
        </p:spPr>
      </p:pic>
      <p:sp>
        <p:nvSpPr>
          <p:cNvPr id="9" name="TextBox 8">
            <a:extLst>
              <a:ext uri="{FF2B5EF4-FFF2-40B4-BE49-F238E27FC236}">
                <a16:creationId xmlns:a16="http://schemas.microsoft.com/office/drawing/2014/main" id="{9EB8CB6B-EF9A-36C1-6CA5-739CBF0ED151}"/>
              </a:ext>
            </a:extLst>
          </p:cNvPr>
          <p:cNvSpPr txBox="1"/>
          <p:nvPr/>
        </p:nvSpPr>
        <p:spPr>
          <a:xfrm>
            <a:off x="5943600" y="5868955"/>
            <a:ext cx="5443734" cy="369332"/>
          </a:xfrm>
          <a:prstGeom prst="rect">
            <a:avLst/>
          </a:prstGeom>
          <a:noFill/>
        </p:spPr>
        <p:txBody>
          <a:bodyPr wrap="none" rtlCol="0">
            <a:spAutoFit/>
          </a:bodyPr>
          <a:lstStyle/>
          <a:p>
            <a:r>
              <a:rPr lang="en-IN" u="sng" dirty="0"/>
              <a:t>b) Question 4 and Question 5 along with Detailed Result</a:t>
            </a:r>
          </a:p>
        </p:txBody>
      </p:sp>
    </p:spTree>
    <p:extLst>
      <p:ext uri="{BB962C8B-B14F-4D97-AF65-F5344CB8AC3E}">
        <p14:creationId xmlns:p14="http://schemas.microsoft.com/office/powerpoint/2010/main" val="321888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C65BCB-988C-60FC-0DCC-DEE0B31B6B86}"/>
              </a:ext>
            </a:extLst>
          </p:cNvPr>
          <p:cNvSpPr txBox="1"/>
          <p:nvPr/>
        </p:nvSpPr>
        <p:spPr>
          <a:xfrm>
            <a:off x="340566" y="135294"/>
            <a:ext cx="8775441" cy="646331"/>
          </a:xfrm>
          <a:prstGeom prst="rect">
            <a:avLst/>
          </a:prstGeom>
          <a:solidFill>
            <a:schemeClr val="accent4">
              <a:lumMod val="20000"/>
              <a:lumOff val="80000"/>
            </a:schemeClr>
          </a:solidFill>
        </p:spPr>
        <p:txBody>
          <a:bodyPr wrap="square" rtlCol="0">
            <a:spAutoFit/>
          </a:bodyPr>
          <a:lstStyle/>
          <a:p>
            <a:pPr algn="ctr"/>
            <a:r>
              <a:rPr lang="en-IN" b="1" dirty="0">
                <a:solidFill>
                  <a:srgbClr val="202124"/>
                </a:solidFill>
                <a:latin typeface="Roboto"/>
              </a:rPr>
              <a:t>(BASIC)Project 4 -</a:t>
            </a:r>
            <a:r>
              <a:rPr lang="en-IN" b="1" i="0" dirty="0">
                <a:solidFill>
                  <a:srgbClr val="202124"/>
                </a:solidFill>
                <a:effectLst/>
                <a:latin typeface="Roboto"/>
              </a:rPr>
              <a:t>Interactive Infographics ABSTRACT EXPLAINATION</a:t>
            </a:r>
            <a:endParaRPr lang="en-IN" b="1" dirty="0"/>
          </a:p>
          <a:p>
            <a:endParaRPr lang="en-IN" b="1" dirty="0"/>
          </a:p>
        </p:txBody>
      </p:sp>
      <p:sp>
        <p:nvSpPr>
          <p:cNvPr id="5" name="TextBox 4">
            <a:extLst>
              <a:ext uri="{FF2B5EF4-FFF2-40B4-BE49-F238E27FC236}">
                <a16:creationId xmlns:a16="http://schemas.microsoft.com/office/drawing/2014/main" id="{E105A2E1-0586-B730-792E-895CBDAFDE3C}"/>
              </a:ext>
            </a:extLst>
          </p:cNvPr>
          <p:cNvSpPr txBox="1"/>
          <p:nvPr/>
        </p:nvSpPr>
        <p:spPr>
          <a:xfrm>
            <a:off x="340566" y="1365486"/>
            <a:ext cx="10723206" cy="4308872"/>
          </a:xfrm>
          <a:prstGeom prst="rect">
            <a:avLst/>
          </a:prstGeom>
          <a:noFill/>
        </p:spPr>
        <p:txBody>
          <a:bodyPr wrap="square">
            <a:spAutoFit/>
          </a:bodyPr>
          <a:lstStyle/>
          <a:p>
            <a:pPr algn="l">
              <a:spcAft>
                <a:spcPts val="1200"/>
              </a:spcAft>
              <a:buNone/>
            </a:pPr>
            <a:r>
              <a:rPr lang="en-US" b="1" i="0" dirty="0">
                <a:solidFill>
                  <a:srgbClr val="1F2328"/>
                </a:solidFill>
                <a:effectLst/>
                <a:latin typeface="-apple-system"/>
              </a:rPr>
              <a:t>Project Documentation</a:t>
            </a:r>
            <a:r>
              <a:rPr lang="en-US" b="0" i="0" dirty="0">
                <a:solidFill>
                  <a:srgbClr val="1F2328"/>
                </a:solidFill>
                <a:effectLst/>
                <a:latin typeface="-apple-system"/>
              </a:rPr>
              <a:t>: Interactive Infographic Topic and Data The infographic focuses on Global Renewable Energy Consumption from 2010 to 2020, covering solar, wind, hydro, and bioenergy sources.</a:t>
            </a:r>
          </a:p>
          <a:p>
            <a:pPr algn="l">
              <a:spcAft>
                <a:spcPts val="1200"/>
              </a:spcAft>
              <a:buNone/>
            </a:pPr>
            <a:r>
              <a:rPr lang="en-US" b="1" i="0" dirty="0">
                <a:solidFill>
                  <a:srgbClr val="1F2328"/>
                </a:solidFill>
                <a:effectLst/>
                <a:latin typeface="-apple-system"/>
              </a:rPr>
              <a:t>Chart.js Integration</a:t>
            </a:r>
            <a:r>
              <a:rPr lang="en-US" b="0" i="0" dirty="0">
                <a:solidFill>
                  <a:srgbClr val="1F2328"/>
                </a:solidFill>
                <a:effectLst/>
                <a:latin typeface="-apple-system"/>
              </a:rPr>
              <a:t>: Loaded via CDN to avoid local dependencies. The bar chart is configured with custom colors for each energy source and a y-axis starting at zero for accurate representation. Data Management: Data is stored in a JavaScript object for easy access and updates. The </a:t>
            </a:r>
            <a:r>
              <a:rPr lang="en-US" b="0" i="0" dirty="0" err="1">
                <a:solidFill>
                  <a:srgbClr val="1F2328"/>
                </a:solidFill>
                <a:effectLst/>
                <a:latin typeface="-apple-system"/>
              </a:rPr>
              <a:t>updateChart</a:t>
            </a:r>
            <a:r>
              <a:rPr lang="en-US" b="0" i="0" dirty="0">
                <a:solidFill>
                  <a:srgbClr val="1F2328"/>
                </a:solidFill>
                <a:effectLst/>
                <a:latin typeface="-apple-system"/>
              </a:rPr>
              <a:t> function dynamically regenerates the chart based on the selected year. Tooltip Implementation: </a:t>
            </a:r>
            <a:r>
              <a:rPr lang="en-US" b="0" i="0" dirty="0" err="1">
                <a:solidFill>
                  <a:srgbClr val="1F2328"/>
                </a:solidFill>
                <a:effectLst/>
                <a:latin typeface="-apple-system"/>
              </a:rPr>
              <a:t>Chart.js's</a:t>
            </a:r>
            <a:r>
              <a:rPr lang="en-US" b="0" i="0" dirty="0">
                <a:solidFill>
                  <a:srgbClr val="1F2328"/>
                </a:solidFill>
                <a:effectLst/>
                <a:latin typeface="-apple-system"/>
              </a:rPr>
              <a:t> built-in tooltip feature is customized to display energy consumption in TWh, providing clear additional information. Animation: Chart.js animations (1-second duration with easeOutQuad) make transitions smooth and visually appealing. Testing: The infographic was tested on Chrome, Firefox I have used charts for </a:t>
            </a:r>
            <a:r>
              <a:rPr lang="en-US" b="0" i="0" dirty="0" err="1">
                <a:solidFill>
                  <a:srgbClr val="1F2328"/>
                </a:solidFill>
                <a:effectLst/>
                <a:latin typeface="-apple-system"/>
              </a:rPr>
              <a:t>cdn</a:t>
            </a:r>
            <a:r>
              <a:rPr lang="en-US" b="0" i="0" dirty="0">
                <a:solidFill>
                  <a:srgbClr val="1F2328"/>
                </a:solidFill>
                <a:effectLst/>
                <a:latin typeface="-apple-system"/>
              </a:rPr>
              <a:t> as it is free to use library</a:t>
            </a:r>
          </a:p>
          <a:p>
            <a:pPr algn="l">
              <a:spcAft>
                <a:spcPts val="1200"/>
              </a:spcAft>
            </a:pPr>
            <a:r>
              <a:rPr lang="en-US" b="0" i="0" u="sng" dirty="0">
                <a:solidFill>
                  <a:srgbClr val="1F2328"/>
                </a:solidFill>
                <a:effectLst/>
                <a:latin typeface="-apple-system"/>
              </a:rPr>
              <a:t>Open index.html in a browser</a:t>
            </a:r>
            <a:r>
              <a:rPr lang="en-US" b="0" i="0" dirty="0">
                <a:solidFill>
                  <a:srgbClr val="1F2328"/>
                </a:solidFill>
                <a:effectLst/>
                <a:latin typeface="-apple-system"/>
              </a:rPr>
              <a:t>. Use the dropdown to select a year (2010, 2015, or 2020). Hover over the chart bars to view consumption data. The infographic adapts to your device's screen size automatically</a:t>
            </a:r>
          </a:p>
          <a:p>
            <a:pPr algn="l">
              <a:spcAft>
                <a:spcPts val="1200"/>
              </a:spcAft>
            </a:pPr>
            <a:endParaRPr lang="en-US" dirty="0">
              <a:solidFill>
                <a:srgbClr val="1F2328"/>
              </a:solidFill>
              <a:latin typeface="-apple-system"/>
            </a:endParaRPr>
          </a:p>
          <a:p>
            <a:pPr>
              <a:spcAft>
                <a:spcPts val="1200"/>
              </a:spcAft>
            </a:pPr>
            <a:r>
              <a:rPr lang="en-US" b="0" i="0" dirty="0">
                <a:solidFill>
                  <a:srgbClr val="1F2328"/>
                </a:solidFill>
                <a:effectLst/>
                <a:highlight>
                  <a:srgbClr val="FFFF00"/>
                </a:highlight>
                <a:latin typeface="-apple-system"/>
              </a:rPr>
              <a:t>GITHUB LINK : </a:t>
            </a:r>
            <a:r>
              <a:rPr lang="en-US" dirty="0">
                <a:solidFill>
                  <a:srgbClr val="1F2328"/>
                </a:solidFill>
                <a:highlight>
                  <a:srgbClr val="FFFF00"/>
                </a:highlight>
                <a:latin typeface="-apple-system"/>
              </a:rPr>
              <a:t> </a:t>
            </a:r>
            <a:r>
              <a:rPr lang="en-US" u="sng" dirty="0">
                <a:solidFill>
                  <a:srgbClr val="0969DA"/>
                </a:solidFill>
                <a:highlight>
                  <a:srgbClr val="FFFF00"/>
                </a:highlight>
                <a:latin typeface="-apple-system"/>
                <a:hlinkClick r:id="rId2"/>
              </a:rPr>
              <a:t>https://github.com/chandrakant131103/Interactive-Infographics-Unified-Mentor-UM-</a:t>
            </a:r>
            <a:endParaRPr lang="en-US" b="0" i="0" dirty="0">
              <a:solidFill>
                <a:srgbClr val="1F2328"/>
              </a:solidFill>
              <a:effectLst/>
              <a:highlight>
                <a:srgbClr val="FFFF00"/>
              </a:highlight>
              <a:latin typeface="-apple-system"/>
            </a:endParaRPr>
          </a:p>
        </p:txBody>
      </p:sp>
    </p:spTree>
    <p:extLst>
      <p:ext uri="{BB962C8B-B14F-4D97-AF65-F5344CB8AC3E}">
        <p14:creationId xmlns:p14="http://schemas.microsoft.com/office/powerpoint/2010/main" val="4002367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6AB22C-87B7-E6AA-733A-8650D436315A}"/>
              </a:ext>
            </a:extLst>
          </p:cNvPr>
          <p:cNvSpPr txBox="1"/>
          <p:nvPr/>
        </p:nvSpPr>
        <p:spPr>
          <a:xfrm>
            <a:off x="139956" y="0"/>
            <a:ext cx="6680722" cy="646331"/>
          </a:xfrm>
          <a:prstGeom prst="rect">
            <a:avLst/>
          </a:prstGeom>
          <a:solidFill>
            <a:schemeClr val="accent4">
              <a:lumMod val="20000"/>
              <a:lumOff val="80000"/>
            </a:schemeClr>
          </a:solidFill>
        </p:spPr>
        <p:txBody>
          <a:bodyPr wrap="square" rtlCol="0">
            <a:spAutoFit/>
          </a:bodyPr>
          <a:lstStyle/>
          <a:p>
            <a:r>
              <a:rPr lang="en-IN" b="1" dirty="0">
                <a:solidFill>
                  <a:srgbClr val="202124"/>
                </a:solidFill>
                <a:latin typeface="Roboto"/>
              </a:rPr>
              <a:t>(BASIC)Project 4 -</a:t>
            </a:r>
            <a:r>
              <a:rPr lang="en-IN" b="1" i="0" dirty="0">
                <a:solidFill>
                  <a:srgbClr val="202124"/>
                </a:solidFill>
                <a:effectLst/>
                <a:latin typeface="Roboto"/>
              </a:rPr>
              <a:t>Interactive Infographics SCREENSHOT</a:t>
            </a:r>
            <a:endParaRPr lang="en-IN" b="1" dirty="0"/>
          </a:p>
          <a:p>
            <a:endParaRPr lang="en-IN" b="1" dirty="0"/>
          </a:p>
        </p:txBody>
      </p:sp>
      <p:pic>
        <p:nvPicPr>
          <p:cNvPr id="4" name="Picture 3">
            <a:extLst>
              <a:ext uri="{FF2B5EF4-FFF2-40B4-BE49-F238E27FC236}">
                <a16:creationId xmlns:a16="http://schemas.microsoft.com/office/drawing/2014/main" id="{3DD4D083-37C9-19AD-E232-F6CF25D6AAA0}"/>
              </a:ext>
            </a:extLst>
          </p:cNvPr>
          <p:cNvPicPr>
            <a:picLocks noChangeAspect="1"/>
          </p:cNvPicPr>
          <p:nvPr/>
        </p:nvPicPr>
        <p:blipFill>
          <a:blip r:embed="rId2">
            <a:extLst>
              <a:ext uri="{28A0092B-C50C-407E-A947-70E740481C1C}">
                <a14:useLocalDpi xmlns:a14="http://schemas.microsoft.com/office/drawing/2010/main" val="0"/>
              </a:ext>
            </a:extLst>
          </a:blip>
          <a:srcRect l="22015" t="14422" r="21404" b="9932"/>
          <a:stretch>
            <a:fillRect/>
          </a:stretch>
        </p:blipFill>
        <p:spPr>
          <a:xfrm>
            <a:off x="275853" y="1066208"/>
            <a:ext cx="6101019" cy="4588143"/>
          </a:xfrm>
          <a:prstGeom prst="rect">
            <a:avLst/>
          </a:prstGeom>
        </p:spPr>
      </p:pic>
      <p:pic>
        <p:nvPicPr>
          <p:cNvPr id="6" name="Picture 5">
            <a:extLst>
              <a:ext uri="{FF2B5EF4-FFF2-40B4-BE49-F238E27FC236}">
                <a16:creationId xmlns:a16="http://schemas.microsoft.com/office/drawing/2014/main" id="{0DD8A6CC-EC05-A916-40C6-DF9AADD6C53A}"/>
              </a:ext>
            </a:extLst>
          </p:cNvPr>
          <p:cNvPicPr>
            <a:picLocks noChangeAspect="1"/>
          </p:cNvPicPr>
          <p:nvPr/>
        </p:nvPicPr>
        <p:blipFill>
          <a:blip r:embed="rId3">
            <a:extLst>
              <a:ext uri="{28A0092B-C50C-407E-A947-70E740481C1C}">
                <a14:useLocalDpi xmlns:a14="http://schemas.microsoft.com/office/drawing/2010/main" val="0"/>
              </a:ext>
            </a:extLst>
          </a:blip>
          <a:srcRect l="22270" t="13370" r="22016" b="8707"/>
          <a:stretch>
            <a:fillRect/>
          </a:stretch>
        </p:blipFill>
        <p:spPr>
          <a:xfrm>
            <a:off x="6512768" y="0"/>
            <a:ext cx="5539276" cy="3550382"/>
          </a:xfrm>
          <a:prstGeom prst="rect">
            <a:avLst/>
          </a:prstGeom>
        </p:spPr>
      </p:pic>
      <p:pic>
        <p:nvPicPr>
          <p:cNvPr id="8" name="Picture 7">
            <a:extLst>
              <a:ext uri="{FF2B5EF4-FFF2-40B4-BE49-F238E27FC236}">
                <a16:creationId xmlns:a16="http://schemas.microsoft.com/office/drawing/2014/main" id="{92D35301-9FF1-6D98-FA4A-05D7D01BD58D}"/>
              </a:ext>
            </a:extLst>
          </p:cNvPr>
          <p:cNvPicPr>
            <a:picLocks noChangeAspect="1"/>
          </p:cNvPicPr>
          <p:nvPr/>
        </p:nvPicPr>
        <p:blipFill>
          <a:blip r:embed="rId4">
            <a:extLst>
              <a:ext uri="{28A0092B-C50C-407E-A947-70E740481C1C}">
                <a14:useLocalDpi xmlns:a14="http://schemas.microsoft.com/office/drawing/2010/main" val="0"/>
              </a:ext>
            </a:extLst>
          </a:blip>
          <a:srcRect l="21227" t="14590" r="20865" b="8377"/>
          <a:stretch>
            <a:fillRect/>
          </a:stretch>
        </p:blipFill>
        <p:spPr>
          <a:xfrm>
            <a:off x="6260842" y="3225704"/>
            <a:ext cx="5791202" cy="3550382"/>
          </a:xfrm>
          <a:prstGeom prst="rect">
            <a:avLst/>
          </a:prstGeom>
        </p:spPr>
      </p:pic>
    </p:spTree>
    <p:extLst>
      <p:ext uri="{BB962C8B-B14F-4D97-AF65-F5344CB8AC3E}">
        <p14:creationId xmlns:p14="http://schemas.microsoft.com/office/powerpoint/2010/main" val="271738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3F0842-3CE5-AFC8-7799-631D21AF68B0}"/>
              </a:ext>
            </a:extLst>
          </p:cNvPr>
          <p:cNvSpPr txBox="1"/>
          <p:nvPr/>
        </p:nvSpPr>
        <p:spPr>
          <a:xfrm>
            <a:off x="165618" y="165232"/>
            <a:ext cx="11021785" cy="369332"/>
          </a:xfrm>
          <a:prstGeom prst="rect">
            <a:avLst/>
          </a:prstGeom>
          <a:solidFill>
            <a:schemeClr val="accent5">
              <a:lumMod val="20000"/>
              <a:lumOff val="80000"/>
            </a:schemeClr>
          </a:solidFill>
        </p:spPr>
        <p:txBody>
          <a:bodyPr wrap="square">
            <a:spAutoFit/>
          </a:bodyPr>
          <a:lstStyle/>
          <a:p>
            <a:r>
              <a:rPr lang="en-US" b="1" dirty="0">
                <a:solidFill>
                  <a:srgbClr val="202124"/>
                </a:solidFill>
                <a:effectLst/>
                <a:latin typeface="Roboto"/>
              </a:rPr>
              <a:t>(ADVANCED) Project  - Secure &amp; Share Govt Document with Family ABSTRACT EXPLAINATION </a:t>
            </a:r>
            <a:endParaRPr lang="en-IN" b="1" dirty="0"/>
          </a:p>
        </p:txBody>
      </p:sp>
      <p:sp>
        <p:nvSpPr>
          <p:cNvPr id="5" name="TextBox 4">
            <a:extLst>
              <a:ext uri="{FF2B5EF4-FFF2-40B4-BE49-F238E27FC236}">
                <a16:creationId xmlns:a16="http://schemas.microsoft.com/office/drawing/2014/main" id="{09E051AD-2622-F7D5-15A7-9CEAB65B92E4}"/>
              </a:ext>
            </a:extLst>
          </p:cNvPr>
          <p:cNvSpPr txBox="1"/>
          <p:nvPr/>
        </p:nvSpPr>
        <p:spPr>
          <a:xfrm>
            <a:off x="44320" y="659984"/>
            <a:ext cx="12262758" cy="6524863"/>
          </a:xfrm>
          <a:prstGeom prst="rect">
            <a:avLst/>
          </a:prstGeom>
          <a:noFill/>
        </p:spPr>
        <p:txBody>
          <a:bodyPr wrap="square">
            <a:spAutoFit/>
          </a:bodyPr>
          <a:lstStyle/>
          <a:p>
            <a:pPr algn="l">
              <a:spcAft>
                <a:spcPts val="1200"/>
              </a:spcAft>
              <a:buNone/>
            </a:pPr>
            <a:r>
              <a:rPr lang="en-US" sz="1600" b="0" i="1" u="sng" dirty="0">
                <a:solidFill>
                  <a:srgbClr val="1F2328"/>
                </a:solidFill>
                <a:effectLst/>
                <a:latin typeface="-apple-system"/>
              </a:rPr>
              <a:t>Government Document Sharing Portal Securely Store &amp; Share Official Documents with Family using HTML, CSS, JavaScript, and Firebase.</a:t>
            </a:r>
          </a:p>
          <a:p>
            <a:pPr algn="l">
              <a:spcAft>
                <a:spcPts val="1200"/>
              </a:spcAft>
              <a:buNone/>
            </a:pPr>
            <a:r>
              <a:rPr lang="en-US" sz="1600" b="1" i="0" dirty="0">
                <a:solidFill>
                  <a:srgbClr val="1F2328"/>
                </a:solidFill>
                <a:effectLst/>
                <a:latin typeface="-apple-system"/>
              </a:rPr>
              <a:t>Introduction</a:t>
            </a:r>
            <a:r>
              <a:rPr lang="en-US" sz="1600" b="0" i="0" dirty="0">
                <a:solidFill>
                  <a:srgbClr val="1F2328"/>
                </a:solidFill>
                <a:effectLst/>
                <a:latin typeface="-apple-system"/>
              </a:rPr>
              <a:t> The Government Document Sharing Portal is a web-based application designed to provide users with a secure and convenient way to store and share their important government documents online. Taking inspiration from platforms like </a:t>
            </a:r>
            <a:r>
              <a:rPr lang="en-US" sz="1600" b="0" i="0" dirty="0" err="1">
                <a:solidFill>
                  <a:srgbClr val="1F2328"/>
                </a:solidFill>
                <a:effectLst/>
                <a:latin typeface="-apple-system"/>
              </a:rPr>
              <a:t>DigiLocker</a:t>
            </a:r>
            <a:r>
              <a:rPr lang="en-US" sz="1600" b="0" i="0" dirty="0">
                <a:solidFill>
                  <a:srgbClr val="1F2328"/>
                </a:solidFill>
                <a:effectLst/>
                <a:latin typeface="-apple-system"/>
              </a:rPr>
              <a:t>, this system utilizes modern web technologies to ensure privacy, security, and ease of access to personal documents.</a:t>
            </a:r>
          </a:p>
          <a:p>
            <a:pPr algn="l">
              <a:spcAft>
                <a:spcPts val="1200"/>
              </a:spcAft>
              <a:buNone/>
            </a:pPr>
            <a:r>
              <a:rPr lang="en-US" sz="1600" b="1" i="0" dirty="0">
                <a:solidFill>
                  <a:srgbClr val="1F2328"/>
                </a:solidFill>
                <a:effectLst/>
                <a:latin typeface="-apple-system"/>
              </a:rPr>
              <a:t>Key Functionalities Secure Document Upload</a:t>
            </a:r>
            <a:r>
              <a:rPr lang="en-US" sz="1600" b="0" i="0" dirty="0">
                <a:solidFill>
                  <a:srgbClr val="1F2328"/>
                </a:solidFill>
                <a:effectLst/>
                <a:latin typeface="-apple-system"/>
              </a:rPr>
              <a:t>: Users can safely upload and manage their government-issued documents in a protected environment.</a:t>
            </a:r>
          </a:p>
          <a:p>
            <a:pPr algn="l">
              <a:spcAft>
                <a:spcPts val="1200"/>
              </a:spcAft>
              <a:buNone/>
            </a:pPr>
            <a:r>
              <a:rPr lang="en-US" sz="1600" b="1" i="0" dirty="0">
                <a:solidFill>
                  <a:srgbClr val="1F2328"/>
                </a:solidFill>
                <a:effectLst/>
                <a:latin typeface="-apple-system"/>
              </a:rPr>
              <a:t>Document Sharing with Permissions</a:t>
            </a:r>
            <a:r>
              <a:rPr lang="en-US" sz="1600" b="0" i="0" dirty="0">
                <a:solidFill>
                  <a:srgbClr val="1F2328"/>
                </a:solidFill>
                <a:effectLst/>
                <a:latin typeface="-apple-system"/>
              </a:rPr>
              <a:t>: Share your documents with trusted family members or organizations by providing their email IDs.</a:t>
            </a:r>
          </a:p>
          <a:p>
            <a:pPr algn="l">
              <a:spcAft>
                <a:spcPts val="1200"/>
              </a:spcAft>
              <a:buNone/>
            </a:pPr>
            <a:r>
              <a:rPr lang="en-US" sz="1600" b="1" i="0" dirty="0">
                <a:solidFill>
                  <a:srgbClr val="1F2328"/>
                </a:solidFill>
                <a:effectLst/>
                <a:latin typeface="-apple-system"/>
              </a:rPr>
              <a:t>User Login &amp; Registration</a:t>
            </a:r>
            <a:r>
              <a:rPr lang="en-US" sz="1600" b="0" i="0" dirty="0">
                <a:solidFill>
                  <a:srgbClr val="1F2328"/>
                </a:solidFill>
                <a:effectLst/>
                <a:latin typeface="-apple-system"/>
              </a:rPr>
              <a:t>: A robust authentication mechanism powered by Firebase ensures only authorized access.</a:t>
            </a:r>
          </a:p>
          <a:p>
            <a:pPr algn="l">
              <a:spcAft>
                <a:spcPts val="1200"/>
              </a:spcAft>
              <a:buNone/>
            </a:pPr>
            <a:r>
              <a:rPr lang="en-US" sz="1600" b="1" i="0" dirty="0">
                <a:solidFill>
                  <a:srgbClr val="1F2328"/>
                </a:solidFill>
                <a:effectLst/>
                <a:latin typeface="-apple-system"/>
              </a:rPr>
              <a:t>Mobile-Friendly Interface</a:t>
            </a:r>
            <a:r>
              <a:rPr lang="en-US" sz="1600" b="0" i="0" dirty="0">
                <a:solidFill>
                  <a:srgbClr val="1F2328"/>
                </a:solidFill>
                <a:effectLst/>
                <a:latin typeface="-apple-system"/>
              </a:rPr>
              <a:t>: The application is fully responsive, providing an optimal user experience across desktops, tablets, and smartphones.</a:t>
            </a:r>
          </a:p>
          <a:p>
            <a:pPr algn="l">
              <a:spcAft>
                <a:spcPts val="1200"/>
              </a:spcAft>
              <a:buNone/>
            </a:pPr>
            <a:r>
              <a:rPr lang="en-US" sz="1600" b="1" i="0" dirty="0">
                <a:solidFill>
                  <a:srgbClr val="1F2328"/>
                </a:solidFill>
                <a:effectLst/>
                <a:latin typeface="-apple-system"/>
              </a:rPr>
              <a:t>Tech Stack Frontend</a:t>
            </a:r>
            <a:r>
              <a:rPr lang="en-US" sz="1600" b="0" i="0" dirty="0">
                <a:solidFill>
                  <a:srgbClr val="1F2328"/>
                </a:solidFill>
                <a:effectLst/>
                <a:latin typeface="-apple-system"/>
              </a:rPr>
              <a:t>: HTML, CSS, JavaScript</a:t>
            </a:r>
          </a:p>
          <a:p>
            <a:pPr>
              <a:spcAft>
                <a:spcPts val="1200"/>
              </a:spcAft>
            </a:pPr>
            <a:r>
              <a:rPr lang="en-US" sz="1600" dirty="0">
                <a:solidFill>
                  <a:srgbClr val="1F2328"/>
                </a:solidFill>
                <a:highlight>
                  <a:srgbClr val="FFFF00"/>
                </a:highlight>
                <a:latin typeface="-apple-system"/>
              </a:rPr>
              <a:t>GITHUB LINK :</a:t>
            </a:r>
            <a:r>
              <a:rPr lang="en-US" sz="1600" b="0" i="0" dirty="0">
                <a:solidFill>
                  <a:srgbClr val="1F2328"/>
                </a:solidFill>
                <a:effectLst/>
                <a:highlight>
                  <a:srgbClr val="FFFF00"/>
                </a:highlight>
                <a:latin typeface="-apple-system"/>
              </a:rPr>
              <a:t> </a:t>
            </a:r>
            <a:r>
              <a:rPr lang="en-US" sz="1600" b="0" i="0" u="sng" dirty="0">
                <a:solidFill>
                  <a:srgbClr val="0969DA"/>
                </a:solidFill>
                <a:effectLst/>
                <a:highlight>
                  <a:srgbClr val="FFFF00"/>
                </a:highlight>
                <a:latin typeface="-apple-system"/>
                <a:hlinkClick r:id="rId2"/>
              </a:rPr>
              <a:t>https://github.com/chandrakant131103/Government-Document-Sharing-Portal-Unified-Mentor-UM-</a:t>
            </a:r>
            <a:endParaRPr lang="en-US" sz="1600" u="sng" dirty="0">
              <a:solidFill>
                <a:srgbClr val="1F2328"/>
              </a:solidFill>
              <a:highlight>
                <a:srgbClr val="FFFF00"/>
              </a:highlight>
              <a:latin typeface="-apple-system"/>
            </a:endParaRPr>
          </a:p>
          <a:p>
            <a:pPr algn="l">
              <a:spcAft>
                <a:spcPts val="1200"/>
              </a:spcAft>
              <a:buNone/>
            </a:pPr>
            <a:r>
              <a:rPr lang="en-US" sz="1600" b="1" i="0" dirty="0">
                <a:solidFill>
                  <a:srgbClr val="1F2328"/>
                </a:solidFill>
                <a:effectLst/>
                <a:latin typeface="-apple-system"/>
              </a:rPr>
              <a:t>Backend &amp; Services</a:t>
            </a:r>
            <a:r>
              <a:rPr lang="en-US" sz="1600" b="0" i="0" dirty="0">
                <a:solidFill>
                  <a:srgbClr val="1F2328"/>
                </a:solidFill>
                <a:effectLst/>
                <a:latin typeface="-apple-system"/>
              </a:rPr>
              <a:t>: Firebase Authentication, Firestore Database, Firebase Storage</a:t>
            </a:r>
          </a:p>
          <a:p>
            <a:pPr algn="l">
              <a:spcAft>
                <a:spcPts val="1200"/>
              </a:spcAft>
              <a:buNone/>
            </a:pPr>
            <a:r>
              <a:rPr lang="en-US" sz="1600" b="1" i="0" dirty="0">
                <a:solidFill>
                  <a:srgbClr val="1F2328"/>
                </a:solidFill>
                <a:effectLst/>
                <a:latin typeface="-apple-system"/>
              </a:rPr>
              <a:t>How It Works Uploading Documents</a:t>
            </a:r>
            <a:r>
              <a:rPr lang="en-US" sz="1600" b="0" i="0" dirty="0">
                <a:solidFill>
                  <a:srgbClr val="1F2328"/>
                </a:solidFill>
                <a:effectLst/>
                <a:latin typeface="-apple-system"/>
              </a:rPr>
              <a:t>: Users can upload digital copies of their government documents directly into their secure account.</a:t>
            </a:r>
          </a:p>
          <a:p>
            <a:pPr algn="l">
              <a:spcAft>
                <a:spcPts val="1200"/>
              </a:spcAft>
              <a:buNone/>
            </a:pPr>
            <a:r>
              <a:rPr lang="en-US" sz="1600" b="1" i="0" dirty="0">
                <a:solidFill>
                  <a:srgbClr val="1F2328"/>
                </a:solidFill>
                <a:effectLst/>
                <a:latin typeface="-apple-system"/>
              </a:rPr>
              <a:t>Accessing Documents</a:t>
            </a:r>
            <a:r>
              <a:rPr lang="en-US" sz="1600" b="0" i="0" dirty="0">
                <a:solidFill>
                  <a:srgbClr val="1F2328"/>
                </a:solidFill>
                <a:effectLst/>
                <a:latin typeface="-apple-system"/>
              </a:rPr>
              <a:t>: A document library is provided where users can view and manage their uploaded files.</a:t>
            </a:r>
          </a:p>
          <a:p>
            <a:pPr algn="l">
              <a:spcAft>
                <a:spcPts val="1200"/>
              </a:spcAft>
              <a:buNone/>
            </a:pPr>
            <a:r>
              <a:rPr lang="en-US" sz="1600" b="1" i="0" dirty="0">
                <a:solidFill>
                  <a:srgbClr val="1F2328"/>
                </a:solidFill>
                <a:effectLst/>
                <a:latin typeface="-apple-system"/>
              </a:rPr>
              <a:t>Sharing Files Securely</a:t>
            </a:r>
            <a:r>
              <a:rPr lang="en-US" sz="1600" b="0" i="0" dirty="0">
                <a:solidFill>
                  <a:srgbClr val="1F2328"/>
                </a:solidFill>
                <a:effectLst/>
                <a:latin typeface="-apple-system"/>
              </a:rPr>
              <a:t>: Documents can be shared by entering the recipient’s email. The system ensures that only the designated recipient can access the shared documents.</a:t>
            </a:r>
          </a:p>
          <a:p>
            <a:pPr algn="l">
              <a:spcAft>
                <a:spcPts val="1200"/>
              </a:spcAft>
              <a:buNone/>
            </a:pPr>
            <a:r>
              <a:rPr lang="en-US" sz="1600" i="0" dirty="0">
                <a:solidFill>
                  <a:srgbClr val="1F2328"/>
                </a:solidFill>
                <a:effectLst/>
                <a:latin typeface="-apple-system"/>
              </a:rPr>
              <a:t>Link of web </a:t>
            </a:r>
            <a:r>
              <a:rPr lang="en-US" sz="1600" b="0" i="0" dirty="0">
                <a:solidFill>
                  <a:srgbClr val="1F2328"/>
                </a:solidFill>
                <a:effectLst/>
                <a:latin typeface="-apple-system"/>
              </a:rPr>
              <a:t>: </a:t>
            </a:r>
            <a:r>
              <a:rPr lang="en-US" sz="1600" b="0" i="0" u="sng" dirty="0">
                <a:solidFill>
                  <a:srgbClr val="0969DA"/>
                </a:solidFill>
                <a:effectLst/>
                <a:latin typeface="-apple-system"/>
                <a:hlinkClick r:id="rId3"/>
              </a:rPr>
              <a:t>https://neon-hummingbird-3ec4fa.netlify.app/</a:t>
            </a:r>
            <a:endParaRPr lang="en-US" sz="1600" b="0" i="0" u="sng" dirty="0">
              <a:solidFill>
                <a:srgbClr val="0969DA"/>
              </a:solidFill>
              <a:effectLst/>
              <a:latin typeface="-apple-system"/>
            </a:endParaRPr>
          </a:p>
          <a:p>
            <a:pPr algn="l">
              <a:spcAft>
                <a:spcPts val="1200"/>
              </a:spcAft>
              <a:buNone/>
            </a:pPr>
            <a:endParaRPr lang="en-US" sz="1600" u="sng" dirty="0">
              <a:solidFill>
                <a:srgbClr val="0969DA"/>
              </a:solidFill>
              <a:latin typeface="-apple-system"/>
            </a:endParaRPr>
          </a:p>
        </p:txBody>
      </p:sp>
    </p:spTree>
    <p:extLst>
      <p:ext uri="{BB962C8B-B14F-4D97-AF65-F5344CB8AC3E}">
        <p14:creationId xmlns:p14="http://schemas.microsoft.com/office/powerpoint/2010/main" val="249439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7C9D4B-A4DD-6F41-4345-F1D9A60B9922}"/>
              </a:ext>
            </a:extLst>
          </p:cNvPr>
          <p:cNvSpPr txBox="1"/>
          <p:nvPr/>
        </p:nvSpPr>
        <p:spPr>
          <a:xfrm>
            <a:off x="165618" y="165232"/>
            <a:ext cx="9230309" cy="369332"/>
          </a:xfrm>
          <a:prstGeom prst="rect">
            <a:avLst/>
          </a:prstGeom>
          <a:solidFill>
            <a:schemeClr val="accent5">
              <a:lumMod val="20000"/>
              <a:lumOff val="80000"/>
            </a:schemeClr>
          </a:solidFill>
        </p:spPr>
        <p:txBody>
          <a:bodyPr wrap="square">
            <a:spAutoFit/>
          </a:bodyPr>
          <a:lstStyle/>
          <a:p>
            <a:r>
              <a:rPr lang="en-US" b="1" dirty="0">
                <a:solidFill>
                  <a:srgbClr val="202124"/>
                </a:solidFill>
                <a:effectLst/>
                <a:latin typeface="Roboto"/>
              </a:rPr>
              <a:t>(ADVANCED) Project  - Secure &amp; Share Govt Document with Family SCREENSHOT </a:t>
            </a:r>
            <a:endParaRPr lang="en-IN" b="1" dirty="0"/>
          </a:p>
        </p:txBody>
      </p:sp>
      <p:sp>
        <p:nvSpPr>
          <p:cNvPr id="7" name="TextBox 6">
            <a:extLst>
              <a:ext uri="{FF2B5EF4-FFF2-40B4-BE49-F238E27FC236}">
                <a16:creationId xmlns:a16="http://schemas.microsoft.com/office/drawing/2014/main" id="{2200F5D2-9978-470E-69D3-7D63DEDF039E}"/>
              </a:ext>
            </a:extLst>
          </p:cNvPr>
          <p:cNvSpPr txBox="1"/>
          <p:nvPr/>
        </p:nvSpPr>
        <p:spPr>
          <a:xfrm>
            <a:off x="464199" y="743731"/>
            <a:ext cx="6097554" cy="369332"/>
          </a:xfrm>
          <a:prstGeom prst="rect">
            <a:avLst/>
          </a:prstGeom>
          <a:noFill/>
        </p:spPr>
        <p:txBody>
          <a:bodyPr wrap="square">
            <a:spAutoFit/>
          </a:bodyPr>
          <a:lstStyle/>
          <a:p>
            <a:r>
              <a:rPr lang="en-IN" b="0" i="1" u="sng" dirty="0">
                <a:solidFill>
                  <a:srgbClr val="1F2328"/>
                </a:solidFill>
                <a:effectLst/>
                <a:latin typeface="-apple-system"/>
              </a:rPr>
              <a:t>Register page and login</a:t>
            </a:r>
            <a:endParaRPr lang="en-IN" i="1" u="sng" dirty="0"/>
          </a:p>
        </p:txBody>
      </p:sp>
      <p:pic>
        <p:nvPicPr>
          <p:cNvPr id="11" name="Picture 10">
            <a:extLst>
              <a:ext uri="{FF2B5EF4-FFF2-40B4-BE49-F238E27FC236}">
                <a16:creationId xmlns:a16="http://schemas.microsoft.com/office/drawing/2014/main" id="{7F2DD7EE-57B0-266C-90D3-CFEE66B2B547}"/>
              </a:ext>
            </a:extLst>
          </p:cNvPr>
          <p:cNvPicPr>
            <a:picLocks noChangeAspect="1"/>
          </p:cNvPicPr>
          <p:nvPr/>
        </p:nvPicPr>
        <p:blipFill>
          <a:blip r:embed="rId2">
            <a:extLst>
              <a:ext uri="{28A0092B-C50C-407E-A947-70E740481C1C}">
                <a14:useLocalDpi xmlns:a14="http://schemas.microsoft.com/office/drawing/2010/main" val="0"/>
              </a:ext>
            </a:extLst>
          </a:blip>
          <a:srcRect l="8822" t="9115" r="9950" b="15102"/>
          <a:stretch>
            <a:fillRect/>
          </a:stretch>
        </p:blipFill>
        <p:spPr>
          <a:xfrm>
            <a:off x="0" y="1322231"/>
            <a:ext cx="5355771" cy="4714676"/>
          </a:xfrm>
          <a:prstGeom prst="rect">
            <a:avLst/>
          </a:prstGeom>
        </p:spPr>
      </p:pic>
      <p:pic>
        <p:nvPicPr>
          <p:cNvPr id="13" name="Picture 12">
            <a:extLst>
              <a:ext uri="{FF2B5EF4-FFF2-40B4-BE49-F238E27FC236}">
                <a16:creationId xmlns:a16="http://schemas.microsoft.com/office/drawing/2014/main" id="{71DD8921-E558-DE9B-C6F2-869BBD8A7FDE}"/>
              </a:ext>
            </a:extLst>
          </p:cNvPr>
          <p:cNvPicPr>
            <a:picLocks noChangeAspect="1"/>
          </p:cNvPicPr>
          <p:nvPr/>
        </p:nvPicPr>
        <p:blipFill>
          <a:blip r:embed="rId3">
            <a:extLst>
              <a:ext uri="{28A0092B-C50C-407E-A947-70E740481C1C}">
                <a14:useLocalDpi xmlns:a14="http://schemas.microsoft.com/office/drawing/2010/main" val="0"/>
              </a:ext>
            </a:extLst>
          </a:blip>
          <a:srcRect l="-333" t="9592" r="19473" b="32245"/>
          <a:stretch>
            <a:fillRect/>
          </a:stretch>
        </p:blipFill>
        <p:spPr>
          <a:xfrm>
            <a:off x="5290457" y="1716832"/>
            <a:ext cx="6820678" cy="5094515"/>
          </a:xfrm>
          <a:prstGeom prst="rect">
            <a:avLst/>
          </a:prstGeom>
        </p:spPr>
      </p:pic>
    </p:spTree>
    <p:extLst>
      <p:ext uri="{BB962C8B-B14F-4D97-AF65-F5344CB8AC3E}">
        <p14:creationId xmlns:p14="http://schemas.microsoft.com/office/powerpoint/2010/main" val="2675231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9F38A-CED2-A93A-2502-F034A67EBCDB}"/>
              </a:ext>
            </a:extLst>
          </p:cNvPr>
          <p:cNvPicPr>
            <a:picLocks noChangeAspect="1"/>
          </p:cNvPicPr>
          <p:nvPr/>
        </p:nvPicPr>
        <p:blipFill>
          <a:blip r:embed="rId2">
            <a:extLst>
              <a:ext uri="{28A0092B-C50C-407E-A947-70E740481C1C}">
                <a14:useLocalDpi xmlns:a14="http://schemas.microsoft.com/office/drawing/2010/main" val="0"/>
              </a:ext>
            </a:extLst>
          </a:blip>
          <a:srcRect l="46012" t="20884" r="14572" b="37149"/>
          <a:stretch>
            <a:fillRect/>
          </a:stretch>
        </p:blipFill>
        <p:spPr>
          <a:xfrm>
            <a:off x="0" y="647305"/>
            <a:ext cx="4805652" cy="2878106"/>
          </a:xfrm>
          <a:prstGeom prst="rect">
            <a:avLst/>
          </a:prstGeom>
        </p:spPr>
      </p:pic>
      <p:sp>
        <p:nvSpPr>
          <p:cNvPr id="4" name="TextBox 3">
            <a:extLst>
              <a:ext uri="{FF2B5EF4-FFF2-40B4-BE49-F238E27FC236}">
                <a16:creationId xmlns:a16="http://schemas.microsoft.com/office/drawing/2014/main" id="{9DE02723-2333-9261-5958-5257B5A87286}"/>
              </a:ext>
            </a:extLst>
          </p:cNvPr>
          <p:cNvSpPr txBox="1"/>
          <p:nvPr/>
        </p:nvSpPr>
        <p:spPr>
          <a:xfrm>
            <a:off x="886408" y="93307"/>
            <a:ext cx="891591" cy="369332"/>
          </a:xfrm>
          <a:prstGeom prst="rect">
            <a:avLst/>
          </a:prstGeom>
          <a:solidFill>
            <a:schemeClr val="accent1">
              <a:lumMod val="20000"/>
              <a:lumOff val="80000"/>
            </a:schemeClr>
          </a:solidFill>
        </p:spPr>
        <p:txBody>
          <a:bodyPr wrap="none" rtlCol="0">
            <a:spAutoFit/>
          </a:bodyPr>
          <a:lstStyle/>
          <a:p>
            <a:r>
              <a:rPr lang="en-IN" dirty="0"/>
              <a:t>API KEY</a:t>
            </a:r>
          </a:p>
        </p:txBody>
      </p:sp>
      <p:pic>
        <p:nvPicPr>
          <p:cNvPr id="6" name="Picture 5">
            <a:extLst>
              <a:ext uri="{FF2B5EF4-FFF2-40B4-BE49-F238E27FC236}">
                <a16:creationId xmlns:a16="http://schemas.microsoft.com/office/drawing/2014/main" id="{24603099-6D93-2BA6-5C21-B3014F83C339}"/>
              </a:ext>
            </a:extLst>
          </p:cNvPr>
          <p:cNvPicPr>
            <a:picLocks noChangeAspect="1"/>
          </p:cNvPicPr>
          <p:nvPr/>
        </p:nvPicPr>
        <p:blipFill>
          <a:blip r:embed="rId3">
            <a:extLst>
              <a:ext uri="{28A0092B-C50C-407E-A947-70E740481C1C}">
                <a14:useLocalDpi xmlns:a14="http://schemas.microsoft.com/office/drawing/2010/main" val="0"/>
              </a:ext>
            </a:extLst>
          </a:blip>
          <a:srcRect l="8570" t="8028" r="8699" b="25986"/>
          <a:stretch>
            <a:fillRect/>
          </a:stretch>
        </p:blipFill>
        <p:spPr>
          <a:xfrm>
            <a:off x="4665306" y="3243577"/>
            <a:ext cx="7436500" cy="3336450"/>
          </a:xfrm>
          <a:prstGeom prst="rect">
            <a:avLst/>
          </a:prstGeom>
        </p:spPr>
      </p:pic>
      <p:sp>
        <p:nvSpPr>
          <p:cNvPr id="7" name="TextBox 6">
            <a:extLst>
              <a:ext uri="{FF2B5EF4-FFF2-40B4-BE49-F238E27FC236}">
                <a16:creationId xmlns:a16="http://schemas.microsoft.com/office/drawing/2014/main" id="{0AF765AA-9326-8385-CB0E-DA83A2466D79}"/>
              </a:ext>
            </a:extLst>
          </p:cNvPr>
          <p:cNvSpPr txBox="1"/>
          <p:nvPr/>
        </p:nvSpPr>
        <p:spPr>
          <a:xfrm>
            <a:off x="90193" y="5374433"/>
            <a:ext cx="4369069" cy="369332"/>
          </a:xfrm>
          <a:prstGeom prst="rect">
            <a:avLst/>
          </a:prstGeom>
          <a:solidFill>
            <a:schemeClr val="bg2"/>
          </a:solidFill>
        </p:spPr>
        <p:txBody>
          <a:bodyPr wrap="square" rtlCol="0">
            <a:spAutoFit/>
          </a:bodyPr>
          <a:lstStyle/>
          <a:p>
            <a:r>
              <a:rPr lang="en-IN" dirty="0"/>
              <a:t>REGISTER PAGE  AND AUTHENTCATION</a:t>
            </a:r>
          </a:p>
        </p:txBody>
      </p:sp>
      <p:pic>
        <p:nvPicPr>
          <p:cNvPr id="9" name="Picture 8">
            <a:extLst>
              <a:ext uri="{FF2B5EF4-FFF2-40B4-BE49-F238E27FC236}">
                <a16:creationId xmlns:a16="http://schemas.microsoft.com/office/drawing/2014/main" id="{8ACB339C-94FB-895F-A0BB-30880C8A0D25}"/>
              </a:ext>
            </a:extLst>
          </p:cNvPr>
          <p:cNvPicPr>
            <a:picLocks noChangeAspect="1"/>
          </p:cNvPicPr>
          <p:nvPr/>
        </p:nvPicPr>
        <p:blipFill>
          <a:blip r:embed="rId4">
            <a:extLst>
              <a:ext uri="{28A0092B-C50C-407E-A947-70E740481C1C}">
                <a14:useLocalDpi xmlns:a14="http://schemas.microsoft.com/office/drawing/2010/main" val="0"/>
              </a:ext>
            </a:extLst>
          </a:blip>
          <a:srcRect l="25485" t="39184" r="18036" b="28027"/>
          <a:stretch>
            <a:fillRect/>
          </a:stretch>
        </p:blipFill>
        <p:spPr>
          <a:xfrm>
            <a:off x="4805652" y="600493"/>
            <a:ext cx="7296154" cy="2550751"/>
          </a:xfrm>
          <a:prstGeom prst="rect">
            <a:avLst/>
          </a:prstGeom>
        </p:spPr>
      </p:pic>
      <p:sp>
        <p:nvSpPr>
          <p:cNvPr id="10" name="TextBox 9">
            <a:extLst>
              <a:ext uri="{FF2B5EF4-FFF2-40B4-BE49-F238E27FC236}">
                <a16:creationId xmlns:a16="http://schemas.microsoft.com/office/drawing/2014/main" id="{F3A02AF2-A6FA-2DBA-66B0-98FF3049C2FF}"/>
              </a:ext>
            </a:extLst>
          </p:cNvPr>
          <p:cNvSpPr txBox="1"/>
          <p:nvPr/>
        </p:nvSpPr>
        <p:spPr>
          <a:xfrm>
            <a:off x="6594694" y="184995"/>
            <a:ext cx="1859035" cy="369332"/>
          </a:xfrm>
          <a:prstGeom prst="rect">
            <a:avLst/>
          </a:prstGeom>
          <a:solidFill>
            <a:schemeClr val="accent4">
              <a:lumMod val="20000"/>
              <a:lumOff val="80000"/>
            </a:schemeClr>
          </a:solidFill>
        </p:spPr>
        <p:txBody>
          <a:bodyPr wrap="none" rtlCol="0">
            <a:spAutoFit/>
          </a:bodyPr>
          <a:lstStyle/>
          <a:p>
            <a:r>
              <a:rPr lang="en-IN" dirty="0"/>
              <a:t>AUTHENTICATION</a:t>
            </a:r>
          </a:p>
        </p:txBody>
      </p:sp>
    </p:spTree>
    <p:extLst>
      <p:ext uri="{BB962C8B-B14F-4D97-AF65-F5344CB8AC3E}">
        <p14:creationId xmlns:p14="http://schemas.microsoft.com/office/powerpoint/2010/main" val="3520459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6008F5-5677-F4AB-8068-B0E2B2DB0B04}"/>
              </a:ext>
            </a:extLst>
          </p:cNvPr>
          <p:cNvSpPr txBox="1"/>
          <p:nvPr/>
        </p:nvSpPr>
        <p:spPr>
          <a:xfrm>
            <a:off x="83975" y="93306"/>
            <a:ext cx="5318449" cy="369332"/>
          </a:xfrm>
          <a:prstGeom prst="rect">
            <a:avLst/>
          </a:prstGeom>
          <a:solidFill>
            <a:schemeClr val="accent4">
              <a:lumMod val="20000"/>
              <a:lumOff val="80000"/>
            </a:schemeClr>
          </a:solidFill>
        </p:spPr>
        <p:txBody>
          <a:bodyPr wrap="square" rtlCol="0">
            <a:spAutoFit/>
          </a:bodyPr>
          <a:lstStyle/>
          <a:p>
            <a:r>
              <a:rPr lang="en-IN" dirty="0"/>
              <a:t>PROFILE  Login AND REGISTER TO FIRESTORE DATABASE</a:t>
            </a:r>
          </a:p>
        </p:txBody>
      </p:sp>
      <p:pic>
        <p:nvPicPr>
          <p:cNvPr id="4" name="Picture 3">
            <a:extLst>
              <a:ext uri="{FF2B5EF4-FFF2-40B4-BE49-F238E27FC236}">
                <a16:creationId xmlns:a16="http://schemas.microsoft.com/office/drawing/2014/main" id="{FA3C53F4-2B51-CBE6-F6F2-5B29EE20C8E5}"/>
              </a:ext>
            </a:extLst>
          </p:cNvPr>
          <p:cNvPicPr>
            <a:picLocks noChangeAspect="1"/>
          </p:cNvPicPr>
          <p:nvPr/>
        </p:nvPicPr>
        <p:blipFill>
          <a:blip r:embed="rId2">
            <a:extLst>
              <a:ext uri="{28A0092B-C50C-407E-A947-70E740481C1C}">
                <a14:useLocalDpi xmlns:a14="http://schemas.microsoft.com/office/drawing/2010/main" val="0"/>
              </a:ext>
            </a:extLst>
          </a:blip>
          <a:srcRect l="24198" t="9106" r="26562" b="5399"/>
          <a:stretch>
            <a:fillRect/>
          </a:stretch>
        </p:blipFill>
        <p:spPr>
          <a:xfrm>
            <a:off x="83975" y="695130"/>
            <a:ext cx="5728996" cy="5467739"/>
          </a:xfrm>
          <a:prstGeom prst="rect">
            <a:avLst/>
          </a:prstGeom>
        </p:spPr>
      </p:pic>
      <p:pic>
        <p:nvPicPr>
          <p:cNvPr id="6" name="Picture 5">
            <a:extLst>
              <a:ext uri="{FF2B5EF4-FFF2-40B4-BE49-F238E27FC236}">
                <a16:creationId xmlns:a16="http://schemas.microsoft.com/office/drawing/2014/main" id="{CD3C3B5D-46B0-AD8D-7C8F-98C816B99B35}"/>
              </a:ext>
            </a:extLst>
          </p:cNvPr>
          <p:cNvPicPr>
            <a:picLocks noChangeAspect="1"/>
          </p:cNvPicPr>
          <p:nvPr/>
        </p:nvPicPr>
        <p:blipFill>
          <a:blip r:embed="rId3">
            <a:extLst>
              <a:ext uri="{28A0092B-C50C-407E-A947-70E740481C1C}">
                <a14:useLocalDpi xmlns:a14="http://schemas.microsoft.com/office/drawing/2010/main" val="0"/>
              </a:ext>
            </a:extLst>
          </a:blip>
          <a:srcRect l="34783" t="40917" r="26371" b="16583"/>
          <a:stretch>
            <a:fillRect/>
          </a:stretch>
        </p:blipFill>
        <p:spPr>
          <a:xfrm>
            <a:off x="7545359" y="0"/>
            <a:ext cx="4276528" cy="2654398"/>
          </a:xfrm>
          <a:prstGeom prst="rect">
            <a:avLst/>
          </a:prstGeom>
        </p:spPr>
      </p:pic>
      <p:pic>
        <p:nvPicPr>
          <p:cNvPr id="12" name="Picture 11">
            <a:extLst>
              <a:ext uri="{FF2B5EF4-FFF2-40B4-BE49-F238E27FC236}">
                <a16:creationId xmlns:a16="http://schemas.microsoft.com/office/drawing/2014/main" id="{9AC4F94E-E0BC-99CF-8C09-FCB5B5F2FF8E}"/>
              </a:ext>
            </a:extLst>
          </p:cNvPr>
          <p:cNvPicPr>
            <a:picLocks noChangeAspect="1"/>
          </p:cNvPicPr>
          <p:nvPr/>
        </p:nvPicPr>
        <p:blipFill>
          <a:blip r:embed="rId4">
            <a:extLst>
              <a:ext uri="{28A0092B-C50C-407E-A947-70E740481C1C}">
                <a14:useLocalDpi xmlns:a14="http://schemas.microsoft.com/office/drawing/2010/main" val="0"/>
              </a:ext>
            </a:extLst>
          </a:blip>
          <a:srcRect l="1377" t="8163" r="19643" b="19320"/>
          <a:stretch>
            <a:fillRect/>
          </a:stretch>
        </p:blipFill>
        <p:spPr>
          <a:xfrm>
            <a:off x="4494243" y="2832382"/>
            <a:ext cx="7613782" cy="3932312"/>
          </a:xfrm>
          <a:prstGeom prst="rect">
            <a:avLst/>
          </a:prstGeom>
        </p:spPr>
      </p:pic>
    </p:spTree>
    <p:extLst>
      <p:ext uri="{BB962C8B-B14F-4D97-AF65-F5344CB8AC3E}">
        <p14:creationId xmlns:p14="http://schemas.microsoft.com/office/powerpoint/2010/main" val="2229736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2AEE4C-7F3F-6404-E983-688C68DB83AF}"/>
              </a:ext>
            </a:extLst>
          </p:cNvPr>
          <p:cNvSpPr txBox="1"/>
          <p:nvPr/>
        </p:nvSpPr>
        <p:spPr>
          <a:xfrm>
            <a:off x="139959" y="111968"/>
            <a:ext cx="7511543" cy="369332"/>
          </a:xfrm>
          <a:prstGeom prst="rect">
            <a:avLst/>
          </a:prstGeom>
          <a:solidFill>
            <a:schemeClr val="accent6">
              <a:lumMod val="20000"/>
              <a:lumOff val="80000"/>
            </a:schemeClr>
          </a:solidFill>
        </p:spPr>
        <p:txBody>
          <a:bodyPr wrap="none" rtlCol="0">
            <a:spAutoFit/>
          </a:bodyPr>
          <a:lstStyle/>
          <a:p>
            <a:r>
              <a:rPr lang="en-IN" dirty="0"/>
              <a:t>DOCUMENT UPLOAD AND CONNECT AND STORE DATA IN STORAGE FIRESTORE</a:t>
            </a:r>
          </a:p>
        </p:txBody>
      </p:sp>
      <p:pic>
        <p:nvPicPr>
          <p:cNvPr id="4" name="Picture 3">
            <a:extLst>
              <a:ext uri="{FF2B5EF4-FFF2-40B4-BE49-F238E27FC236}">
                <a16:creationId xmlns:a16="http://schemas.microsoft.com/office/drawing/2014/main" id="{5B948700-3640-159B-F222-440A95C0187A}"/>
              </a:ext>
            </a:extLst>
          </p:cNvPr>
          <p:cNvPicPr>
            <a:picLocks noChangeAspect="1"/>
          </p:cNvPicPr>
          <p:nvPr/>
        </p:nvPicPr>
        <p:blipFill>
          <a:blip r:embed="rId2">
            <a:extLst>
              <a:ext uri="{28A0092B-C50C-407E-A947-70E740481C1C}">
                <a14:useLocalDpi xmlns:a14="http://schemas.microsoft.com/office/drawing/2010/main" val="0"/>
              </a:ext>
            </a:extLst>
          </a:blip>
          <a:srcRect l="15768" t="9247" r="16140" b="6087"/>
          <a:stretch>
            <a:fillRect/>
          </a:stretch>
        </p:blipFill>
        <p:spPr>
          <a:xfrm>
            <a:off x="139959" y="587754"/>
            <a:ext cx="6246837" cy="4369133"/>
          </a:xfrm>
          <a:prstGeom prst="rect">
            <a:avLst/>
          </a:prstGeom>
        </p:spPr>
      </p:pic>
      <p:pic>
        <p:nvPicPr>
          <p:cNvPr id="6" name="Picture 5">
            <a:extLst>
              <a:ext uri="{FF2B5EF4-FFF2-40B4-BE49-F238E27FC236}">
                <a16:creationId xmlns:a16="http://schemas.microsoft.com/office/drawing/2014/main" id="{F02350C9-66AF-0C68-06C1-44DFC39D085B}"/>
              </a:ext>
            </a:extLst>
          </p:cNvPr>
          <p:cNvPicPr>
            <a:picLocks noChangeAspect="1"/>
          </p:cNvPicPr>
          <p:nvPr/>
        </p:nvPicPr>
        <p:blipFill>
          <a:blip r:embed="rId3">
            <a:extLst>
              <a:ext uri="{28A0092B-C50C-407E-A947-70E740481C1C}">
                <a14:useLocalDpi xmlns:a14="http://schemas.microsoft.com/office/drawing/2010/main" val="0"/>
              </a:ext>
            </a:extLst>
          </a:blip>
          <a:srcRect t="9387" r="10230" b="32789"/>
          <a:stretch>
            <a:fillRect/>
          </a:stretch>
        </p:blipFill>
        <p:spPr>
          <a:xfrm>
            <a:off x="4949897" y="2129711"/>
            <a:ext cx="7102144" cy="4616321"/>
          </a:xfrm>
          <a:prstGeom prst="rect">
            <a:avLst/>
          </a:prstGeom>
        </p:spPr>
      </p:pic>
    </p:spTree>
    <p:extLst>
      <p:ext uri="{BB962C8B-B14F-4D97-AF65-F5344CB8AC3E}">
        <p14:creationId xmlns:p14="http://schemas.microsoft.com/office/powerpoint/2010/main" val="1585755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719A57-E85B-DD21-DE3A-1D451479D1EB}"/>
              </a:ext>
            </a:extLst>
          </p:cNvPr>
          <p:cNvSpPr txBox="1"/>
          <p:nvPr/>
        </p:nvSpPr>
        <p:spPr>
          <a:xfrm>
            <a:off x="139960" y="130628"/>
            <a:ext cx="2445940" cy="369332"/>
          </a:xfrm>
          <a:prstGeom prst="rect">
            <a:avLst/>
          </a:prstGeom>
          <a:solidFill>
            <a:schemeClr val="accent6">
              <a:lumMod val="20000"/>
              <a:lumOff val="80000"/>
            </a:schemeClr>
          </a:solidFill>
        </p:spPr>
        <p:txBody>
          <a:bodyPr wrap="square" rtlCol="0">
            <a:spAutoFit/>
          </a:bodyPr>
          <a:lstStyle/>
          <a:p>
            <a:r>
              <a:rPr lang="en-IN" dirty="0"/>
              <a:t>DOCUMENT DELETE</a:t>
            </a:r>
          </a:p>
        </p:txBody>
      </p:sp>
      <p:pic>
        <p:nvPicPr>
          <p:cNvPr id="4" name="Picture 3">
            <a:extLst>
              <a:ext uri="{FF2B5EF4-FFF2-40B4-BE49-F238E27FC236}">
                <a16:creationId xmlns:a16="http://schemas.microsoft.com/office/drawing/2014/main" id="{FD1AF7F1-9CB1-0B1C-EDEE-37CEC15FACE1}"/>
              </a:ext>
            </a:extLst>
          </p:cNvPr>
          <p:cNvPicPr>
            <a:picLocks noChangeAspect="1"/>
          </p:cNvPicPr>
          <p:nvPr/>
        </p:nvPicPr>
        <p:blipFill>
          <a:blip r:embed="rId2">
            <a:extLst>
              <a:ext uri="{28A0092B-C50C-407E-A947-70E740481C1C}">
                <a14:useLocalDpi xmlns:a14="http://schemas.microsoft.com/office/drawing/2010/main" val="0"/>
              </a:ext>
            </a:extLst>
          </a:blip>
          <a:srcRect l="15918" t="9524" r="31046" b="15783"/>
          <a:stretch>
            <a:fillRect/>
          </a:stretch>
        </p:blipFill>
        <p:spPr>
          <a:xfrm>
            <a:off x="139960" y="1489005"/>
            <a:ext cx="6466116" cy="5122507"/>
          </a:xfrm>
          <a:prstGeom prst="rect">
            <a:avLst/>
          </a:prstGeom>
        </p:spPr>
      </p:pic>
      <p:pic>
        <p:nvPicPr>
          <p:cNvPr id="6" name="Picture 5">
            <a:extLst>
              <a:ext uri="{FF2B5EF4-FFF2-40B4-BE49-F238E27FC236}">
                <a16:creationId xmlns:a16="http://schemas.microsoft.com/office/drawing/2014/main" id="{DEF39D9F-1B5A-7F9D-4B77-5BFDF645C4B9}"/>
              </a:ext>
            </a:extLst>
          </p:cNvPr>
          <p:cNvPicPr>
            <a:picLocks noChangeAspect="1"/>
          </p:cNvPicPr>
          <p:nvPr/>
        </p:nvPicPr>
        <p:blipFill>
          <a:blip r:embed="rId3">
            <a:extLst>
              <a:ext uri="{28A0092B-C50C-407E-A947-70E740481C1C}">
                <a14:useLocalDpi xmlns:a14="http://schemas.microsoft.com/office/drawing/2010/main" val="0"/>
              </a:ext>
            </a:extLst>
          </a:blip>
          <a:srcRect t="9195" r="10153" b="38367"/>
          <a:stretch>
            <a:fillRect/>
          </a:stretch>
        </p:blipFill>
        <p:spPr>
          <a:xfrm>
            <a:off x="5393095" y="130628"/>
            <a:ext cx="6798905" cy="3596179"/>
          </a:xfrm>
          <a:prstGeom prst="rect">
            <a:avLst/>
          </a:prstGeom>
        </p:spPr>
      </p:pic>
    </p:spTree>
    <p:extLst>
      <p:ext uri="{BB962C8B-B14F-4D97-AF65-F5344CB8AC3E}">
        <p14:creationId xmlns:p14="http://schemas.microsoft.com/office/powerpoint/2010/main" val="988167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65CA95-E247-6863-953E-25117E250354}"/>
              </a:ext>
            </a:extLst>
          </p:cNvPr>
          <p:cNvSpPr txBox="1"/>
          <p:nvPr/>
        </p:nvSpPr>
        <p:spPr>
          <a:xfrm>
            <a:off x="102637" y="111967"/>
            <a:ext cx="10029156" cy="369332"/>
          </a:xfrm>
          <a:prstGeom prst="rect">
            <a:avLst/>
          </a:prstGeom>
          <a:solidFill>
            <a:schemeClr val="bg2">
              <a:lumMod val="90000"/>
            </a:schemeClr>
          </a:solidFill>
        </p:spPr>
        <p:txBody>
          <a:bodyPr wrap="none" rtlCol="0">
            <a:spAutoFit/>
          </a:bodyPr>
          <a:lstStyle/>
          <a:p>
            <a:r>
              <a:rPr lang="en-US" b="1" i="0" dirty="0">
                <a:solidFill>
                  <a:srgbClr val="202124"/>
                </a:solidFill>
                <a:effectLst/>
                <a:latin typeface="Roboto"/>
              </a:rPr>
              <a:t>(ADVANCED) Project - Members Clinic </a:t>
            </a:r>
            <a:r>
              <a:rPr lang="en-US" b="1" dirty="0">
                <a:solidFill>
                  <a:srgbClr val="202124"/>
                </a:solidFill>
                <a:latin typeface="Roboto"/>
              </a:rPr>
              <a:t>M</a:t>
            </a:r>
            <a:r>
              <a:rPr lang="en-US" b="1" i="0" dirty="0">
                <a:solidFill>
                  <a:srgbClr val="202124"/>
                </a:solidFill>
                <a:effectLst/>
                <a:latin typeface="Roboto"/>
              </a:rPr>
              <a:t>anagement System ABSTRACT EXPLAINATION</a:t>
            </a:r>
          </a:p>
        </p:txBody>
      </p:sp>
      <p:sp>
        <p:nvSpPr>
          <p:cNvPr id="6" name="Rectangle 3">
            <a:extLst>
              <a:ext uri="{FF2B5EF4-FFF2-40B4-BE49-F238E27FC236}">
                <a16:creationId xmlns:a16="http://schemas.microsoft.com/office/drawing/2014/main" id="{72E027DE-1D03-844C-5E3B-7744DD08A0B0}"/>
              </a:ext>
            </a:extLst>
          </p:cNvPr>
          <p:cNvSpPr>
            <a:spLocks noChangeArrowheads="1"/>
          </p:cNvSpPr>
          <p:nvPr/>
        </p:nvSpPr>
        <p:spPr bwMode="auto">
          <a:xfrm>
            <a:off x="102637" y="602392"/>
            <a:ext cx="11865428" cy="584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A comprehensive web-based healthcare application that streamlines clinic operations through dual-role authentication for doctors and receptionists. The system digitizes patient management, reduces paperwork, and improves care efficiency.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a:t>
            </a: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Patient Management</a:t>
            </a:r>
            <a:r>
              <a:rPr kumimoji="0" lang="en-US" altLang="en-US" sz="1400" b="0" i="0" u="none" strike="noStrike" cap="none" normalizeH="0" baseline="0" dirty="0">
                <a:ln>
                  <a:noFill/>
                </a:ln>
                <a:solidFill>
                  <a:schemeClr val="tx1"/>
                </a:solidFill>
                <a:effectLst/>
                <a:latin typeface="Arial" panose="020B0604020202020204" pitchFamily="34" charset="0"/>
              </a:rPr>
              <a:t>: Registration with automatic token generation and real-time queue system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Prescription Handling</a:t>
            </a:r>
            <a:r>
              <a:rPr kumimoji="0" lang="en-US" altLang="en-US" sz="1400" b="0" i="0" u="none" strike="noStrike" cap="none" normalizeH="0" baseline="0" dirty="0">
                <a:ln>
                  <a:noFill/>
                </a:ln>
                <a:solidFill>
                  <a:schemeClr val="tx1"/>
                </a:solidFill>
                <a:effectLst/>
                <a:latin typeface="Arial" panose="020B0604020202020204" pitchFamily="34" charset="0"/>
              </a:rPr>
              <a:t>: Electronic prescription creation and management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Billing Operations</a:t>
            </a:r>
            <a:r>
              <a:rPr kumimoji="0" lang="en-US" altLang="en-US" sz="1400" b="0" i="0" u="none" strike="noStrike" cap="none" normalizeH="0" baseline="0" dirty="0">
                <a:ln>
                  <a:noFill/>
                </a:ln>
                <a:solidFill>
                  <a:schemeClr val="tx1"/>
                </a:solidFill>
                <a:effectLst/>
                <a:latin typeface="Arial" panose="020B0604020202020204" pitchFamily="34" charset="0"/>
              </a:rPr>
              <a:t>: Automated invoice generation with PDF creation and cloud storage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Role-Based Access</a:t>
            </a:r>
            <a:r>
              <a:rPr kumimoji="0" lang="en-US" altLang="en-US" sz="1400" b="0" i="0" u="none" strike="noStrike" cap="none" normalizeH="0" baseline="0" dirty="0">
                <a:ln>
                  <a:noFill/>
                </a:ln>
                <a:solidFill>
                  <a:schemeClr val="tx1"/>
                </a:solidFill>
                <a:effectLst/>
                <a:latin typeface="Arial" panose="020B0604020202020204" pitchFamily="34" charset="0"/>
              </a:rPr>
              <a:t>: Separate interfaces for doctors (patient queue, prescriptions) and receptionists (registration, billing)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Real-time Updates</a:t>
            </a:r>
            <a:r>
              <a:rPr kumimoji="0" lang="en-US" altLang="en-US" sz="1400" b="0" i="0" u="none" strike="noStrike" cap="none" normalizeH="0" baseline="0" dirty="0">
                <a:ln>
                  <a:noFill/>
                </a:ln>
                <a:solidFill>
                  <a:schemeClr val="tx1"/>
                </a:solidFill>
                <a:effectLst/>
                <a:latin typeface="Arial" panose="020B0604020202020204" pitchFamily="34" charset="0"/>
              </a:rPr>
              <a:t>: Live data synchronization across all operations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Technology Stack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Built with HTML5, CSS3, JavaScript frontend and Firebase backend (Firestore, Authentication, Storage). Uses </a:t>
            </a:r>
            <a:r>
              <a:rPr kumimoji="0" lang="en-US" altLang="en-US" sz="1400" b="0" i="0" u="none" strike="noStrike" cap="none" normalizeH="0" baseline="0" dirty="0" err="1">
                <a:ln>
                  <a:noFill/>
                </a:ln>
                <a:solidFill>
                  <a:schemeClr val="tx1"/>
                </a:solidFill>
                <a:effectLst/>
                <a:latin typeface="Arial" panose="020B0604020202020204" pitchFamily="34" charset="0"/>
              </a:rPr>
              <a:t>jsPDF</a:t>
            </a:r>
            <a:r>
              <a:rPr kumimoji="0" lang="en-US" altLang="en-US" sz="1400" b="0" i="0" u="none" strike="noStrike" cap="none" normalizeH="0" baseline="0" dirty="0">
                <a:ln>
                  <a:noFill/>
                </a:ln>
                <a:solidFill>
                  <a:schemeClr val="tx1"/>
                </a:solidFill>
                <a:effectLst/>
                <a:latin typeface="Arial" panose="020B0604020202020204" pitchFamily="34" charset="0"/>
              </a:rPr>
              <a:t> for bill generation.</a:t>
            </a: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1" i="0" u="none" strike="noStrike" cap="none" normalizeH="0" baseline="0" dirty="0">
                <a:ln>
                  <a:noFill/>
                </a:ln>
                <a:solidFill>
                  <a:schemeClr val="tx1"/>
                </a:solidFill>
                <a:effectLst/>
                <a:latin typeface="Arial" panose="020B0604020202020204" pitchFamily="34" charset="0"/>
              </a:rPr>
              <a:t>Registration</a:t>
            </a:r>
            <a:r>
              <a:rPr kumimoji="0" lang="en-US" altLang="en-US" sz="1400" b="0" i="0" u="none" strike="noStrike" cap="none" normalizeH="0" baseline="0" dirty="0">
                <a:ln>
                  <a:noFill/>
                </a:ln>
                <a:solidFill>
                  <a:schemeClr val="tx1"/>
                </a:solidFill>
                <a:effectLst/>
                <a:latin typeface="Arial" panose="020B0604020202020204" pitchFamily="34" charset="0"/>
              </a:rPr>
              <a:t>: Receptionist registers patients with auto-generated tokens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1" i="0" u="none" strike="noStrike" cap="none" normalizeH="0" baseline="0" dirty="0">
                <a:ln>
                  <a:noFill/>
                </a:ln>
                <a:solidFill>
                  <a:schemeClr val="tx1"/>
                </a:solidFill>
                <a:effectLst/>
                <a:latin typeface="Arial" panose="020B0604020202020204" pitchFamily="34" charset="0"/>
              </a:rPr>
              <a:t>Consultation</a:t>
            </a:r>
            <a:r>
              <a:rPr kumimoji="0" lang="en-US" altLang="en-US" sz="1400" b="0" i="0" u="none" strike="noStrike" cap="none" normalizeH="0" baseline="0" dirty="0">
                <a:ln>
                  <a:noFill/>
                </a:ln>
                <a:solidFill>
                  <a:schemeClr val="tx1"/>
                </a:solidFill>
                <a:effectLst/>
                <a:latin typeface="Arial" panose="020B0604020202020204" pitchFamily="34" charset="0"/>
              </a:rPr>
              <a:t>: Doctor selects patients from queue, creates prescriptions, sets fees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400" b="1" i="0" u="none" strike="noStrike" cap="none" normalizeH="0" baseline="0" dirty="0">
                <a:ln>
                  <a:noFill/>
                </a:ln>
                <a:solidFill>
                  <a:schemeClr val="tx1"/>
                </a:solidFill>
                <a:effectLst/>
                <a:latin typeface="Arial" panose="020B0604020202020204" pitchFamily="34" charset="0"/>
              </a:rPr>
              <a:t>Billing</a:t>
            </a:r>
            <a:r>
              <a:rPr kumimoji="0" lang="en-US" altLang="en-US" sz="1400" b="0" i="0" u="none" strike="noStrike" cap="none" normalizeH="0" baseline="0" dirty="0">
                <a:ln>
                  <a:noFill/>
                </a:ln>
                <a:solidFill>
                  <a:schemeClr val="tx1"/>
                </a:solidFill>
                <a:effectLst/>
                <a:latin typeface="Arial" panose="020B0604020202020204" pitchFamily="34" charset="0"/>
              </a:rPr>
              <a:t>: Receptionist generates PDF bills for completed consultations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Security &amp; Features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Firebase authentication, role-based permissions, activity logging, responsive design, and comprehensive audit trails ensure secure, efficient clinic operations.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Live Demo</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hlinkClick r:id="rId2"/>
              </a:rPr>
              <a:t>https://gregarious-naiad-8abe52.netlify.app/</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highlight>
                <a:srgbClr val="FFFF00"/>
              </a:highlight>
              <a:latin typeface="Arial" panose="020B0604020202020204" pitchFamily="34" charset="0"/>
            </a:endParaRPr>
          </a:p>
          <a:p>
            <a:pPr eaLnBrk="0" fontAlgn="base" hangingPunct="0">
              <a:spcBef>
                <a:spcPct val="0"/>
              </a:spcBef>
              <a:spcAft>
                <a:spcPct val="0"/>
              </a:spcAft>
            </a:pPr>
            <a:r>
              <a:rPr lang="en-US" altLang="en-US" sz="1400" b="1" dirty="0">
                <a:highlight>
                  <a:srgbClr val="FFFF00"/>
                </a:highlight>
                <a:latin typeface="Arial" panose="020B0604020202020204" pitchFamily="34" charset="0"/>
              </a:rPr>
              <a:t>GITHUB LINK </a:t>
            </a:r>
            <a:r>
              <a:rPr lang="en-US" altLang="en-US" sz="1400" dirty="0">
                <a:highlight>
                  <a:srgbClr val="FFFF00"/>
                </a:highlight>
                <a:latin typeface="Arial" panose="020B0604020202020204" pitchFamily="34" charset="0"/>
              </a:rPr>
              <a:t>: </a:t>
            </a:r>
            <a:r>
              <a:rPr lang="en-US" sz="1400" b="0" i="0" u="sng" dirty="0">
                <a:solidFill>
                  <a:srgbClr val="0969DA"/>
                </a:solidFill>
                <a:effectLst/>
                <a:highlight>
                  <a:srgbClr val="FFFF00"/>
                </a:highlight>
                <a:latin typeface="-apple-system"/>
                <a:hlinkClick r:id="rId3"/>
              </a:rPr>
              <a:t>https://github.com/chandrakant131103/Clinic-Management-System---Unified-Mentor-UM-</a:t>
            </a:r>
            <a:endParaRPr lang="en-US" sz="1400" b="0" i="0" dirty="0">
              <a:solidFill>
                <a:srgbClr val="1F2328"/>
              </a:solidFill>
              <a:effectLst/>
              <a:highlight>
                <a:srgbClr val="FFFF00"/>
              </a:highligh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901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C30501-1117-688A-5728-7BBBE9D22208}"/>
              </a:ext>
            </a:extLst>
          </p:cNvPr>
          <p:cNvSpPr txBox="1"/>
          <p:nvPr/>
        </p:nvSpPr>
        <p:spPr>
          <a:xfrm>
            <a:off x="188253" y="0"/>
            <a:ext cx="6096000" cy="452688"/>
          </a:xfrm>
          <a:prstGeom prst="rect">
            <a:avLst/>
          </a:prstGeom>
          <a:noFill/>
        </p:spPr>
        <p:txBody>
          <a:bodyPr wrap="square">
            <a:spAutoFit/>
          </a:bodyPr>
          <a:lstStyle/>
          <a:p>
            <a:pPr algn="l" rtl="0">
              <a:lnSpc>
                <a:spcPts val="3150"/>
              </a:lnSpc>
              <a:spcAft>
                <a:spcPts val="900"/>
              </a:spcAft>
            </a:pPr>
            <a:r>
              <a:rPr lang="en-US" b="1" i="0" u="sng" dirty="0">
                <a:solidFill>
                  <a:srgbClr val="202124"/>
                </a:solidFill>
                <a:effectLst/>
                <a:latin typeface="Roboto"/>
              </a:rPr>
              <a:t>Web Development - Basic Project details </a:t>
            </a:r>
          </a:p>
        </p:txBody>
      </p:sp>
      <p:sp>
        <p:nvSpPr>
          <p:cNvPr id="7" name="TextBox 6">
            <a:extLst>
              <a:ext uri="{FF2B5EF4-FFF2-40B4-BE49-F238E27FC236}">
                <a16:creationId xmlns:a16="http://schemas.microsoft.com/office/drawing/2014/main" id="{D81C6BF0-BD4C-63D0-7242-EE6E61711F4D}"/>
              </a:ext>
            </a:extLst>
          </p:cNvPr>
          <p:cNvSpPr txBox="1"/>
          <p:nvPr/>
        </p:nvSpPr>
        <p:spPr>
          <a:xfrm>
            <a:off x="132736" y="528135"/>
            <a:ext cx="4129548" cy="1200329"/>
          </a:xfrm>
          <a:prstGeom prst="rect">
            <a:avLst/>
          </a:prstGeom>
          <a:solidFill>
            <a:schemeClr val="accent1">
              <a:lumMod val="20000"/>
              <a:lumOff val="80000"/>
            </a:schemeClr>
          </a:solidFill>
        </p:spPr>
        <p:txBody>
          <a:bodyPr wrap="square">
            <a:spAutoFit/>
          </a:bodyPr>
          <a:lstStyle/>
          <a:p>
            <a:pPr marL="285750" indent="-285750">
              <a:buFont typeface="Arial" panose="020B0604020202020204" pitchFamily="34" charset="0"/>
              <a:buChar char="•"/>
            </a:pPr>
            <a:r>
              <a:rPr lang="en-IN" b="0" i="0" dirty="0">
                <a:solidFill>
                  <a:srgbClr val="202124"/>
                </a:solidFill>
                <a:effectLst/>
                <a:latin typeface="Roboto"/>
              </a:rPr>
              <a:t>Project 1 - weather app </a:t>
            </a:r>
          </a:p>
          <a:p>
            <a:pPr marL="285750" indent="-285750">
              <a:buFont typeface="Arial" panose="020B0604020202020204" pitchFamily="34" charset="0"/>
              <a:buChar char="•"/>
            </a:pPr>
            <a:r>
              <a:rPr lang="en-IN" b="0" i="0" dirty="0">
                <a:solidFill>
                  <a:srgbClr val="202124"/>
                </a:solidFill>
                <a:effectLst/>
                <a:latin typeface="Roboto"/>
              </a:rPr>
              <a:t>Project  2 -  image slider </a:t>
            </a:r>
          </a:p>
          <a:p>
            <a:pPr marL="285750" indent="-285750">
              <a:buFont typeface="Arial" panose="020B0604020202020204" pitchFamily="34" charset="0"/>
              <a:buChar char="•"/>
            </a:pPr>
            <a:r>
              <a:rPr lang="en-IN" dirty="0">
                <a:solidFill>
                  <a:srgbClr val="202124"/>
                </a:solidFill>
                <a:latin typeface="Roboto"/>
              </a:rPr>
              <a:t>Project 3 -</a:t>
            </a:r>
            <a:r>
              <a:rPr lang="en-IN" b="0" i="0" dirty="0">
                <a:solidFill>
                  <a:srgbClr val="202124"/>
                </a:solidFill>
                <a:effectLst/>
                <a:latin typeface="Roboto"/>
              </a:rPr>
              <a:t>Interactive quiz </a:t>
            </a:r>
          </a:p>
          <a:p>
            <a:pPr marL="285750" indent="-285750">
              <a:buFont typeface="Arial" panose="020B0604020202020204" pitchFamily="34" charset="0"/>
              <a:buChar char="•"/>
            </a:pPr>
            <a:r>
              <a:rPr lang="en-IN" dirty="0">
                <a:solidFill>
                  <a:srgbClr val="202124"/>
                </a:solidFill>
                <a:latin typeface="Roboto"/>
              </a:rPr>
              <a:t>Project 4 -</a:t>
            </a:r>
            <a:r>
              <a:rPr lang="en-IN" b="0" i="0" dirty="0">
                <a:solidFill>
                  <a:srgbClr val="202124"/>
                </a:solidFill>
                <a:effectLst/>
                <a:latin typeface="Roboto"/>
              </a:rPr>
              <a:t>Interactive Infographics</a:t>
            </a:r>
            <a:endParaRPr lang="en-IN" dirty="0"/>
          </a:p>
        </p:txBody>
      </p:sp>
      <p:sp>
        <p:nvSpPr>
          <p:cNvPr id="9" name="TextBox 8">
            <a:extLst>
              <a:ext uri="{FF2B5EF4-FFF2-40B4-BE49-F238E27FC236}">
                <a16:creationId xmlns:a16="http://schemas.microsoft.com/office/drawing/2014/main" id="{97B55852-CD3B-9BDF-5ADF-129DDA60E547}"/>
              </a:ext>
            </a:extLst>
          </p:cNvPr>
          <p:cNvSpPr txBox="1"/>
          <p:nvPr/>
        </p:nvSpPr>
        <p:spPr>
          <a:xfrm>
            <a:off x="512508" y="1771444"/>
            <a:ext cx="6096000" cy="452688"/>
          </a:xfrm>
          <a:prstGeom prst="rect">
            <a:avLst/>
          </a:prstGeom>
          <a:noFill/>
        </p:spPr>
        <p:txBody>
          <a:bodyPr wrap="square">
            <a:spAutoFit/>
          </a:bodyPr>
          <a:lstStyle/>
          <a:p>
            <a:pPr algn="l" rtl="0">
              <a:lnSpc>
                <a:spcPts val="3150"/>
              </a:lnSpc>
              <a:spcAft>
                <a:spcPts val="900"/>
              </a:spcAft>
            </a:pPr>
            <a:r>
              <a:rPr lang="en-US" b="1" i="0" u="sng" dirty="0">
                <a:solidFill>
                  <a:srgbClr val="202124"/>
                </a:solidFill>
                <a:effectLst/>
                <a:latin typeface="Roboto"/>
              </a:rPr>
              <a:t>Web Development - Advance Project details</a:t>
            </a:r>
            <a:endParaRPr lang="en-US" b="0" i="0" u="sng" dirty="0">
              <a:solidFill>
                <a:srgbClr val="202124"/>
              </a:solidFill>
              <a:effectLst/>
              <a:latin typeface="Roboto"/>
            </a:endParaRPr>
          </a:p>
        </p:txBody>
      </p:sp>
      <p:sp>
        <p:nvSpPr>
          <p:cNvPr id="11" name="TextBox 10">
            <a:extLst>
              <a:ext uri="{FF2B5EF4-FFF2-40B4-BE49-F238E27FC236}">
                <a16:creationId xmlns:a16="http://schemas.microsoft.com/office/drawing/2014/main" id="{C1CE8ED1-E1C1-9FDF-5D62-8205DBE722CC}"/>
              </a:ext>
            </a:extLst>
          </p:cNvPr>
          <p:cNvSpPr txBox="1"/>
          <p:nvPr/>
        </p:nvSpPr>
        <p:spPr>
          <a:xfrm>
            <a:off x="132736" y="2312015"/>
            <a:ext cx="6096000" cy="646331"/>
          </a:xfrm>
          <a:prstGeom prst="rect">
            <a:avLst/>
          </a:prstGeom>
          <a:solidFill>
            <a:schemeClr val="accent4">
              <a:lumMod val="20000"/>
              <a:lumOff val="80000"/>
            </a:schemeClr>
          </a:solidFill>
        </p:spPr>
        <p:txBody>
          <a:bodyPr wrap="square">
            <a:spAutoFit/>
          </a:bodyPr>
          <a:lstStyle/>
          <a:p>
            <a:r>
              <a:rPr lang="en-US" b="0" i="0" dirty="0">
                <a:solidFill>
                  <a:srgbClr val="202124"/>
                </a:solidFill>
                <a:effectLst/>
                <a:latin typeface="Roboto"/>
              </a:rPr>
              <a:t>Project 5 - Secure &amp; Share Govt Document with Family Project 6 - Members clinic management system </a:t>
            </a:r>
            <a:endParaRPr lang="en-IN" dirty="0"/>
          </a:p>
        </p:txBody>
      </p:sp>
      <p:sp>
        <p:nvSpPr>
          <p:cNvPr id="12" name="TextBox 11">
            <a:extLst>
              <a:ext uri="{FF2B5EF4-FFF2-40B4-BE49-F238E27FC236}">
                <a16:creationId xmlns:a16="http://schemas.microsoft.com/office/drawing/2014/main" id="{35A5F208-20DF-8C09-6464-A8561E5A295C}"/>
              </a:ext>
            </a:extLst>
          </p:cNvPr>
          <p:cNvSpPr txBox="1"/>
          <p:nvPr/>
        </p:nvSpPr>
        <p:spPr>
          <a:xfrm>
            <a:off x="7298715" y="111412"/>
            <a:ext cx="4263860" cy="2523768"/>
          </a:xfrm>
          <a:prstGeom prst="rect">
            <a:avLst/>
          </a:prstGeom>
          <a:solidFill>
            <a:schemeClr val="accent2">
              <a:lumMod val="20000"/>
              <a:lumOff val="80000"/>
            </a:schemeClr>
          </a:solidFill>
        </p:spPr>
        <p:txBody>
          <a:bodyPr wrap="none" rtlCol="0">
            <a:spAutoFit/>
          </a:bodyPr>
          <a:lstStyle/>
          <a:p>
            <a:pPr>
              <a:spcAft>
                <a:spcPts val="1200"/>
              </a:spcAft>
            </a:pPr>
            <a:r>
              <a:rPr lang="en-US" b="1" dirty="0">
                <a:solidFill>
                  <a:srgbClr val="1F2328"/>
                </a:solidFill>
                <a:latin typeface="-apple-system"/>
              </a:rPr>
              <a:t>COMPANY: Unified Mentor Pvt. Ltd</a:t>
            </a:r>
          </a:p>
          <a:p>
            <a:pPr marL="285750" indent="-285750">
              <a:spcAft>
                <a:spcPts val="1200"/>
              </a:spcAft>
              <a:buFont typeface="Arial" panose="020B0604020202020204" pitchFamily="34" charset="0"/>
              <a:buChar char="•"/>
            </a:pPr>
            <a:r>
              <a:rPr lang="en-US" i="1" dirty="0">
                <a:solidFill>
                  <a:srgbClr val="1F2328"/>
                </a:solidFill>
                <a:latin typeface="-apple-system"/>
              </a:rPr>
              <a:t>NAME</a:t>
            </a:r>
            <a:r>
              <a:rPr lang="en-US" dirty="0">
                <a:solidFill>
                  <a:srgbClr val="1F2328"/>
                </a:solidFill>
                <a:latin typeface="-apple-system"/>
              </a:rPr>
              <a:t>: </a:t>
            </a:r>
            <a:r>
              <a:rPr lang="en-US" b="1" dirty="0">
                <a:solidFill>
                  <a:srgbClr val="1F2328"/>
                </a:solidFill>
                <a:latin typeface="-apple-system"/>
              </a:rPr>
              <a:t>Chandrakant Barik</a:t>
            </a:r>
          </a:p>
          <a:p>
            <a:pPr marL="285750" indent="-285750">
              <a:spcAft>
                <a:spcPts val="1200"/>
              </a:spcAft>
              <a:buFont typeface="Arial" panose="020B0604020202020204" pitchFamily="34" charset="0"/>
              <a:buChar char="•"/>
            </a:pPr>
            <a:r>
              <a:rPr lang="en-US" i="1" dirty="0">
                <a:solidFill>
                  <a:srgbClr val="1F2328"/>
                </a:solidFill>
                <a:latin typeface="-apple-system"/>
              </a:rPr>
              <a:t>UNID INTERN ID</a:t>
            </a:r>
            <a:r>
              <a:rPr lang="en-US" dirty="0">
                <a:solidFill>
                  <a:srgbClr val="1F2328"/>
                </a:solidFill>
                <a:latin typeface="-apple-system"/>
              </a:rPr>
              <a:t>: </a:t>
            </a:r>
            <a:r>
              <a:rPr lang="en-US" b="1" dirty="0">
                <a:solidFill>
                  <a:srgbClr val="1F2328"/>
                </a:solidFill>
                <a:latin typeface="-apple-system"/>
              </a:rPr>
              <a:t>UMID01062540399</a:t>
            </a:r>
          </a:p>
          <a:p>
            <a:pPr marL="285750" indent="-285750">
              <a:spcAft>
                <a:spcPts val="1200"/>
              </a:spcAft>
              <a:buFont typeface="Arial" panose="020B0604020202020204" pitchFamily="34" charset="0"/>
              <a:buChar char="•"/>
            </a:pPr>
            <a:r>
              <a:rPr lang="en-US" i="1" dirty="0">
                <a:solidFill>
                  <a:srgbClr val="1F2328"/>
                </a:solidFill>
                <a:latin typeface="-apple-system"/>
              </a:rPr>
              <a:t>DOMAIN</a:t>
            </a:r>
            <a:r>
              <a:rPr lang="en-US" dirty="0">
                <a:solidFill>
                  <a:srgbClr val="1F2328"/>
                </a:solidFill>
                <a:latin typeface="-apple-system"/>
              </a:rPr>
              <a:t>: </a:t>
            </a:r>
            <a:r>
              <a:rPr lang="en-US" b="1" dirty="0">
                <a:solidFill>
                  <a:srgbClr val="1F2328"/>
                </a:solidFill>
                <a:latin typeface="-apple-system"/>
              </a:rPr>
              <a:t>Frontend Development Intern</a:t>
            </a:r>
          </a:p>
          <a:p>
            <a:pPr marL="285750" indent="-285750">
              <a:spcAft>
                <a:spcPts val="1200"/>
              </a:spcAft>
              <a:buFont typeface="Arial" panose="020B0604020202020204" pitchFamily="34" charset="0"/>
              <a:buChar char="•"/>
            </a:pPr>
            <a:r>
              <a:rPr lang="en-US" i="1" dirty="0">
                <a:solidFill>
                  <a:srgbClr val="1F2328"/>
                </a:solidFill>
                <a:latin typeface="-apple-system"/>
              </a:rPr>
              <a:t>DURATION</a:t>
            </a:r>
            <a:r>
              <a:rPr lang="en-US" dirty="0">
                <a:solidFill>
                  <a:srgbClr val="1F2328"/>
                </a:solidFill>
                <a:latin typeface="-apple-system"/>
              </a:rPr>
              <a:t>: </a:t>
            </a:r>
            <a:r>
              <a:rPr lang="en-US" b="1" dirty="0">
                <a:solidFill>
                  <a:srgbClr val="1F2328"/>
                </a:solidFill>
                <a:latin typeface="-apple-system"/>
              </a:rPr>
              <a:t>05/06/2025 to 05/08/2025</a:t>
            </a:r>
          </a:p>
          <a:p>
            <a:endParaRPr lang="en-IN" dirty="0"/>
          </a:p>
        </p:txBody>
      </p:sp>
      <p:sp>
        <p:nvSpPr>
          <p:cNvPr id="13" name="TextBox 12">
            <a:extLst>
              <a:ext uri="{FF2B5EF4-FFF2-40B4-BE49-F238E27FC236}">
                <a16:creationId xmlns:a16="http://schemas.microsoft.com/office/drawing/2014/main" id="{86DAB891-D19C-CBA6-5407-6FF7BF6B7776}"/>
              </a:ext>
            </a:extLst>
          </p:cNvPr>
          <p:cNvSpPr txBox="1"/>
          <p:nvPr/>
        </p:nvSpPr>
        <p:spPr>
          <a:xfrm>
            <a:off x="132736" y="3118169"/>
            <a:ext cx="8023350" cy="1877437"/>
          </a:xfrm>
          <a:prstGeom prst="rect">
            <a:avLst/>
          </a:prstGeom>
          <a:solidFill>
            <a:schemeClr val="bg1">
              <a:lumMod val="95000"/>
            </a:schemeClr>
          </a:solidFill>
        </p:spPr>
        <p:txBody>
          <a:bodyPr wrap="none" rtlCol="0">
            <a:spAutoFit/>
          </a:bodyPr>
          <a:lstStyle/>
          <a:p>
            <a:pPr>
              <a:spcAft>
                <a:spcPts val="1200"/>
              </a:spcAft>
            </a:pPr>
            <a:r>
              <a:rPr lang="en-US" sz="1100" b="1" u="sng" dirty="0">
                <a:solidFill>
                  <a:srgbClr val="1F2328"/>
                </a:solidFill>
                <a:latin typeface="-apple-system"/>
              </a:rPr>
              <a:t>BASIC LINK</a:t>
            </a:r>
          </a:p>
          <a:p>
            <a:pPr>
              <a:spcAft>
                <a:spcPts val="1200"/>
              </a:spcAft>
            </a:pPr>
            <a:r>
              <a:rPr lang="en-US" sz="1100" dirty="0">
                <a:solidFill>
                  <a:srgbClr val="1F2328"/>
                </a:solidFill>
                <a:latin typeface="-apple-system"/>
              </a:rPr>
              <a:t>1)weather app Github Repository Link: </a:t>
            </a:r>
            <a:r>
              <a:rPr lang="en-US" sz="1100" u="sng" dirty="0">
                <a:solidFill>
                  <a:srgbClr val="0969DA"/>
                </a:solidFill>
                <a:latin typeface="-apple-system"/>
                <a:hlinkClick r:id="rId2"/>
              </a:rPr>
              <a:t>https://github.com/chandrakant131103/Weather-APP---Unified-Mentor-UM-</a:t>
            </a:r>
            <a:endParaRPr lang="en-US" sz="1100" dirty="0">
              <a:solidFill>
                <a:srgbClr val="1F2328"/>
              </a:solidFill>
              <a:latin typeface="-apple-system"/>
            </a:endParaRPr>
          </a:p>
          <a:p>
            <a:pPr>
              <a:spcAft>
                <a:spcPts val="1200"/>
              </a:spcAft>
            </a:pPr>
            <a:r>
              <a:rPr lang="en-US" sz="1100" dirty="0">
                <a:solidFill>
                  <a:srgbClr val="1F2328"/>
                </a:solidFill>
                <a:latin typeface="-apple-system"/>
              </a:rPr>
              <a:t>2)image slider Github Repository Link : </a:t>
            </a:r>
            <a:r>
              <a:rPr lang="en-US" sz="1100" u="sng" dirty="0">
                <a:solidFill>
                  <a:srgbClr val="0969DA"/>
                </a:solidFill>
                <a:latin typeface="-apple-system"/>
                <a:hlinkClick r:id="rId3"/>
              </a:rPr>
              <a:t>https://github.com/chandrakant131103/Image-Slider--Unifield-Mentor-UM-</a:t>
            </a:r>
            <a:endParaRPr lang="en-US" sz="1100" dirty="0">
              <a:solidFill>
                <a:srgbClr val="1F2328"/>
              </a:solidFill>
              <a:latin typeface="-apple-system"/>
            </a:endParaRPr>
          </a:p>
          <a:p>
            <a:pPr>
              <a:spcAft>
                <a:spcPts val="1200"/>
              </a:spcAft>
            </a:pPr>
            <a:r>
              <a:rPr lang="en-US" sz="1100" dirty="0">
                <a:solidFill>
                  <a:srgbClr val="1F2328"/>
                </a:solidFill>
                <a:latin typeface="-apple-system"/>
              </a:rPr>
              <a:t>3)interactive quiz Github Repository Link : </a:t>
            </a:r>
            <a:r>
              <a:rPr lang="en-US" sz="1100" u="sng" dirty="0">
                <a:solidFill>
                  <a:srgbClr val="0969DA"/>
                </a:solidFill>
                <a:latin typeface="-apple-system"/>
                <a:hlinkClick r:id="rId4"/>
              </a:rPr>
              <a:t>https://github.com/chandrakant131103/interactive-quiz-Unified-Mentor-UM-</a:t>
            </a:r>
            <a:endParaRPr lang="en-US" sz="1100" dirty="0">
              <a:solidFill>
                <a:srgbClr val="1F2328"/>
              </a:solidFill>
              <a:latin typeface="-apple-system"/>
            </a:endParaRPr>
          </a:p>
          <a:p>
            <a:pPr>
              <a:spcAft>
                <a:spcPts val="1200"/>
              </a:spcAft>
            </a:pPr>
            <a:r>
              <a:rPr lang="en-US" sz="1100" dirty="0">
                <a:solidFill>
                  <a:srgbClr val="1F2328"/>
                </a:solidFill>
                <a:latin typeface="-apple-system"/>
              </a:rPr>
              <a:t>4)Interactive Infographics Github Repository Link : </a:t>
            </a:r>
            <a:r>
              <a:rPr lang="en-US" sz="1100" u="sng" dirty="0">
                <a:solidFill>
                  <a:srgbClr val="0969DA"/>
                </a:solidFill>
                <a:latin typeface="-apple-system"/>
                <a:hlinkClick r:id="rId5"/>
              </a:rPr>
              <a:t>https://github.com/chandrakant131103/Interactive-Infographics-Unified-Mentor-UM-</a:t>
            </a:r>
            <a:endParaRPr lang="en-US" sz="1100" dirty="0">
              <a:solidFill>
                <a:srgbClr val="1F2328"/>
              </a:solidFill>
              <a:latin typeface="-apple-system"/>
            </a:endParaRPr>
          </a:p>
          <a:p>
            <a:endParaRPr lang="en-IN" sz="1100" dirty="0"/>
          </a:p>
        </p:txBody>
      </p:sp>
      <p:sp>
        <p:nvSpPr>
          <p:cNvPr id="14" name="TextBox 13">
            <a:extLst>
              <a:ext uri="{FF2B5EF4-FFF2-40B4-BE49-F238E27FC236}">
                <a16:creationId xmlns:a16="http://schemas.microsoft.com/office/drawing/2014/main" id="{7A5FF06A-3329-B97B-A6B9-69A17553DBE1}"/>
              </a:ext>
            </a:extLst>
          </p:cNvPr>
          <p:cNvSpPr txBox="1"/>
          <p:nvPr/>
        </p:nvSpPr>
        <p:spPr>
          <a:xfrm>
            <a:off x="132736" y="5155429"/>
            <a:ext cx="11429839" cy="1669688"/>
          </a:xfrm>
          <a:prstGeom prst="rect">
            <a:avLst/>
          </a:prstGeom>
          <a:solidFill>
            <a:schemeClr val="accent6">
              <a:lumMod val="20000"/>
              <a:lumOff val="80000"/>
            </a:schemeClr>
          </a:solidFill>
        </p:spPr>
        <p:txBody>
          <a:bodyPr wrap="square" rtlCol="0">
            <a:spAutoFit/>
          </a:bodyPr>
          <a:lstStyle/>
          <a:p>
            <a:pPr>
              <a:spcAft>
                <a:spcPts val="1200"/>
              </a:spcAft>
            </a:pPr>
            <a:r>
              <a:rPr lang="en-US" sz="1050" b="1" i="1" u="sng" dirty="0">
                <a:solidFill>
                  <a:srgbClr val="1F2328"/>
                </a:solidFill>
                <a:latin typeface="-apple-system"/>
              </a:rPr>
              <a:t>ADVANCED LINK</a:t>
            </a:r>
          </a:p>
          <a:p>
            <a:pPr>
              <a:spcAft>
                <a:spcPts val="1200"/>
              </a:spcAft>
            </a:pPr>
            <a:r>
              <a:rPr lang="en-US" sz="1050" dirty="0">
                <a:solidFill>
                  <a:srgbClr val="1F2328"/>
                </a:solidFill>
                <a:latin typeface="-apple-system"/>
              </a:rPr>
              <a:t>5)Secure &amp; Share Govt Document with Family Members Github Repository Link : </a:t>
            </a:r>
            <a:r>
              <a:rPr lang="en-US" sz="1050" u="sng" dirty="0">
                <a:solidFill>
                  <a:srgbClr val="0969DA"/>
                </a:solidFill>
                <a:latin typeface="-apple-system"/>
                <a:hlinkClick r:id="rId6"/>
              </a:rPr>
              <a:t>https://github.com/chandrakant131103/Government-Document-Sharing-Portal-Unified-Mentor-UM-</a:t>
            </a:r>
            <a:endParaRPr lang="en-US" sz="1050" u="sng" dirty="0">
              <a:solidFill>
                <a:srgbClr val="1F2328"/>
              </a:solidFill>
              <a:latin typeface="-apple-system"/>
            </a:endParaRPr>
          </a:p>
          <a:p>
            <a:pPr>
              <a:spcAft>
                <a:spcPts val="1200"/>
              </a:spcAft>
            </a:pPr>
            <a:r>
              <a:rPr lang="en-US" sz="1050" dirty="0">
                <a:solidFill>
                  <a:srgbClr val="1F2328"/>
                </a:solidFill>
                <a:latin typeface="-apple-system"/>
              </a:rPr>
              <a:t>Netlify Hosted Link : </a:t>
            </a:r>
            <a:r>
              <a:rPr lang="en-US" sz="1050" u="sng" dirty="0">
                <a:solidFill>
                  <a:srgbClr val="0969DA"/>
                </a:solidFill>
                <a:latin typeface="-apple-system"/>
                <a:hlinkClick r:id="rId7"/>
              </a:rPr>
              <a:t>https://neon-hummingbird-3ec4fa.netlify.app/</a:t>
            </a:r>
            <a:endParaRPr lang="en-US" sz="1050" dirty="0">
              <a:solidFill>
                <a:srgbClr val="1F2328"/>
              </a:solidFill>
              <a:latin typeface="-apple-system"/>
            </a:endParaRPr>
          </a:p>
          <a:p>
            <a:pPr>
              <a:spcAft>
                <a:spcPts val="1200"/>
              </a:spcAft>
            </a:pPr>
            <a:r>
              <a:rPr lang="en-US" sz="1050" dirty="0">
                <a:solidFill>
                  <a:srgbClr val="1F2328"/>
                </a:solidFill>
                <a:latin typeface="-apple-system"/>
              </a:rPr>
              <a:t>6)clinic management system Github Repository Link : </a:t>
            </a:r>
            <a:r>
              <a:rPr lang="en-US" sz="1050" u="sng" dirty="0">
                <a:solidFill>
                  <a:srgbClr val="0969DA"/>
                </a:solidFill>
                <a:latin typeface="-apple-system"/>
                <a:hlinkClick r:id="rId8"/>
              </a:rPr>
              <a:t>https://github.com/chandrakant131103/Clinic-Management-System---Unified-Mentor-UM-</a:t>
            </a:r>
            <a:endParaRPr lang="en-US" sz="1050" dirty="0">
              <a:solidFill>
                <a:srgbClr val="1F2328"/>
              </a:solidFill>
              <a:latin typeface="-apple-system"/>
            </a:endParaRPr>
          </a:p>
          <a:p>
            <a:r>
              <a:rPr lang="en-US" sz="1050" dirty="0">
                <a:solidFill>
                  <a:srgbClr val="1F2328"/>
                </a:solidFill>
                <a:latin typeface="-apple-system"/>
              </a:rPr>
              <a:t>Netlify Hosted Link : </a:t>
            </a:r>
            <a:r>
              <a:rPr lang="en-US" sz="1050" u="sng" dirty="0">
                <a:solidFill>
                  <a:srgbClr val="0969DA"/>
                </a:solidFill>
                <a:latin typeface="-apple-system"/>
                <a:hlinkClick r:id="rId9"/>
              </a:rPr>
              <a:t>https://gregarious-naiad-8abe52.netlify.app/</a:t>
            </a:r>
            <a:endParaRPr lang="en-US" sz="1050" dirty="0">
              <a:solidFill>
                <a:srgbClr val="1F2328"/>
              </a:solidFill>
              <a:latin typeface="-apple-system"/>
            </a:endParaRPr>
          </a:p>
          <a:p>
            <a:endParaRPr lang="en-IN" sz="1000" dirty="0"/>
          </a:p>
        </p:txBody>
      </p:sp>
    </p:spTree>
    <p:extLst>
      <p:ext uri="{BB962C8B-B14F-4D97-AF65-F5344CB8AC3E}">
        <p14:creationId xmlns:p14="http://schemas.microsoft.com/office/powerpoint/2010/main" val="1419718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3FF32B-BCF2-DD52-632D-56EBB97221F7}"/>
              </a:ext>
            </a:extLst>
          </p:cNvPr>
          <p:cNvSpPr txBox="1"/>
          <p:nvPr/>
        </p:nvSpPr>
        <p:spPr>
          <a:xfrm>
            <a:off x="102637" y="111967"/>
            <a:ext cx="8413393" cy="369332"/>
          </a:xfrm>
          <a:prstGeom prst="rect">
            <a:avLst/>
          </a:prstGeom>
          <a:solidFill>
            <a:schemeClr val="bg2">
              <a:lumMod val="90000"/>
            </a:schemeClr>
          </a:solidFill>
        </p:spPr>
        <p:txBody>
          <a:bodyPr wrap="none" rtlCol="0">
            <a:spAutoFit/>
          </a:bodyPr>
          <a:lstStyle/>
          <a:p>
            <a:r>
              <a:rPr lang="en-US" b="1" i="0" dirty="0">
                <a:solidFill>
                  <a:srgbClr val="202124"/>
                </a:solidFill>
                <a:effectLst/>
                <a:latin typeface="Roboto"/>
              </a:rPr>
              <a:t>(ADVANCED) Project - Members Clinic </a:t>
            </a:r>
            <a:r>
              <a:rPr lang="en-US" b="1" dirty="0">
                <a:solidFill>
                  <a:srgbClr val="202124"/>
                </a:solidFill>
                <a:latin typeface="Roboto"/>
              </a:rPr>
              <a:t>M</a:t>
            </a:r>
            <a:r>
              <a:rPr lang="en-US" b="1" i="0" dirty="0">
                <a:solidFill>
                  <a:srgbClr val="202124"/>
                </a:solidFill>
                <a:effectLst/>
                <a:latin typeface="Roboto"/>
              </a:rPr>
              <a:t>anagement System SCREENSHOT</a:t>
            </a:r>
          </a:p>
        </p:txBody>
      </p:sp>
      <p:sp>
        <p:nvSpPr>
          <p:cNvPr id="3" name="TextBox 2">
            <a:extLst>
              <a:ext uri="{FF2B5EF4-FFF2-40B4-BE49-F238E27FC236}">
                <a16:creationId xmlns:a16="http://schemas.microsoft.com/office/drawing/2014/main" id="{4ACB4EC6-C78C-934B-55B3-A2A954A892E4}"/>
              </a:ext>
            </a:extLst>
          </p:cNvPr>
          <p:cNvSpPr txBox="1"/>
          <p:nvPr/>
        </p:nvSpPr>
        <p:spPr>
          <a:xfrm>
            <a:off x="233266" y="569168"/>
            <a:ext cx="1197315" cy="369332"/>
          </a:xfrm>
          <a:prstGeom prst="rect">
            <a:avLst/>
          </a:prstGeom>
          <a:solidFill>
            <a:schemeClr val="accent1">
              <a:lumMod val="20000"/>
              <a:lumOff val="80000"/>
            </a:schemeClr>
          </a:solidFill>
        </p:spPr>
        <p:txBody>
          <a:bodyPr wrap="none" rtlCol="0">
            <a:spAutoFit/>
          </a:bodyPr>
          <a:lstStyle/>
          <a:p>
            <a:r>
              <a:rPr lang="en-IN" dirty="0"/>
              <a:t>Homepage</a:t>
            </a:r>
          </a:p>
        </p:txBody>
      </p:sp>
      <p:pic>
        <p:nvPicPr>
          <p:cNvPr id="5" name="Picture 4">
            <a:extLst>
              <a:ext uri="{FF2B5EF4-FFF2-40B4-BE49-F238E27FC236}">
                <a16:creationId xmlns:a16="http://schemas.microsoft.com/office/drawing/2014/main" id="{DD8145CE-3D49-6333-57EC-804708957988}"/>
              </a:ext>
            </a:extLst>
          </p:cNvPr>
          <p:cNvPicPr>
            <a:picLocks noChangeAspect="1"/>
          </p:cNvPicPr>
          <p:nvPr/>
        </p:nvPicPr>
        <p:blipFill>
          <a:blip r:embed="rId2">
            <a:extLst>
              <a:ext uri="{28A0092B-C50C-407E-A947-70E740481C1C}">
                <a14:useLocalDpi xmlns:a14="http://schemas.microsoft.com/office/drawing/2010/main" val="0"/>
              </a:ext>
            </a:extLst>
          </a:blip>
          <a:srcRect l="10715" t="14966" r="12219" b="19320"/>
          <a:stretch>
            <a:fillRect/>
          </a:stretch>
        </p:blipFill>
        <p:spPr>
          <a:xfrm>
            <a:off x="114965" y="989818"/>
            <a:ext cx="5993363" cy="4506685"/>
          </a:xfrm>
          <a:prstGeom prst="rect">
            <a:avLst/>
          </a:prstGeom>
        </p:spPr>
      </p:pic>
      <p:pic>
        <p:nvPicPr>
          <p:cNvPr id="7" name="Picture 6">
            <a:extLst>
              <a:ext uri="{FF2B5EF4-FFF2-40B4-BE49-F238E27FC236}">
                <a16:creationId xmlns:a16="http://schemas.microsoft.com/office/drawing/2014/main" id="{65AB5583-9382-9087-D602-00276443B22F}"/>
              </a:ext>
            </a:extLst>
          </p:cNvPr>
          <p:cNvPicPr>
            <a:picLocks noChangeAspect="1"/>
          </p:cNvPicPr>
          <p:nvPr/>
        </p:nvPicPr>
        <p:blipFill>
          <a:blip r:embed="rId3">
            <a:extLst>
              <a:ext uri="{28A0092B-C50C-407E-A947-70E740481C1C}">
                <a14:useLocalDpi xmlns:a14="http://schemas.microsoft.com/office/drawing/2010/main" val="0"/>
              </a:ext>
            </a:extLst>
          </a:blip>
          <a:srcRect l="10255" t="26939" r="14996" b="10068"/>
          <a:stretch>
            <a:fillRect/>
          </a:stretch>
        </p:blipFill>
        <p:spPr>
          <a:xfrm>
            <a:off x="6198637" y="1083122"/>
            <a:ext cx="5993363" cy="4320075"/>
          </a:xfrm>
          <a:prstGeom prst="rect">
            <a:avLst/>
          </a:prstGeom>
        </p:spPr>
      </p:pic>
      <p:sp>
        <p:nvSpPr>
          <p:cNvPr id="8" name="TextBox 7">
            <a:extLst>
              <a:ext uri="{FF2B5EF4-FFF2-40B4-BE49-F238E27FC236}">
                <a16:creationId xmlns:a16="http://schemas.microsoft.com/office/drawing/2014/main" id="{0691AD11-A9B8-4CD0-0BEE-730414BECC3D}"/>
              </a:ext>
            </a:extLst>
          </p:cNvPr>
          <p:cNvSpPr txBox="1"/>
          <p:nvPr/>
        </p:nvSpPr>
        <p:spPr>
          <a:xfrm>
            <a:off x="7818178" y="583937"/>
            <a:ext cx="2754280" cy="369332"/>
          </a:xfrm>
          <a:prstGeom prst="rect">
            <a:avLst/>
          </a:prstGeom>
          <a:solidFill>
            <a:schemeClr val="bg2"/>
          </a:solidFill>
        </p:spPr>
        <p:txBody>
          <a:bodyPr wrap="none" rtlCol="0">
            <a:spAutoFit/>
          </a:bodyPr>
          <a:lstStyle/>
          <a:p>
            <a:r>
              <a:rPr lang="en-IN" dirty="0"/>
              <a:t>REGISTER AS RECEPTIONIST</a:t>
            </a:r>
          </a:p>
        </p:txBody>
      </p:sp>
    </p:spTree>
    <p:extLst>
      <p:ext uri="{BB962C8B-B14F-4D97-AF65-F5344CB8AC3E}">
        <p14:creationId xmlns:p14="http://schemas.microsoft.com/office/powerpoint/2010/main" val="3711459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A4AADA-01DC-4C8C-1285-9BA4A1245275}"/>
              </a:ext>
            </a:extLst>
          </p:cNvPr>
          <p:cNvPicPr>
            <a:picLocks noChangeAspect="1"/>
          </p:cNvPicPr>
          <p:nvPr/>
        </p:nvPicPr>
        <p:blipFill>
          <a:blip r:embed="rId2">
            <a:extLst>
              <a:ext uri="{28A0092B-C50C-407E-A947-70E740481C1C}">
                <a14:useLocalDpi xmlns:a14="http://schemas.microsoft.com/office/drawing/2010/main" val="0"/>
              </a:ext>
            </a:extLst>
          </a:blip>
          <a:srcRect l="766" t="7892" r="16428" b="33877"/>
          <a:stretch>
            <a:fillRect/>
          </a:stretch>
        </p:blipFill>
        <p:spPr>
          <a:xfrm>
            <a:off x="3638939" y="27955"/>
            <a:ext cx="8266922" cy="3625248"/>
          </a:xfrm>
          <a:prstGeom prst="rect">
            <a:avLst/>
          </a:prstGeom>
        </p:spPr>
      </p:pic>
      <p:sp>
        <p:nvSpPr>
          <p:cNvPr id="4" name="TextBox 3">
            <a:extLst>
              <a:ext uri="{FF2B5EF4-FFF2-40B4-BE49-F238E27FC236}">
                <a16:creationId xmlns:a16="http://schemas.microsoft.com/office/drawing/2014/main" id="{5ECA4602-8844-8822-B7F1-3083203D6230}"/>
              </a:ext>
            </a:extLst>
          </p:cNvPr>
          <p:cNvSpPr txBox="1"/>
          <p:nvPr/>
        </p:nvSpPr>
        <p:spPr>
          <a:xfrm>
            <a:off x="503852" y="134522"/>
            <a:ext cx="2532809" cy="369332"/>
          </a:xfrm>
          <a:prstGeom prst="rect">
            <a:avLst/>
          </a:prstGeom>
          <a:solidFill>
            <a:schemeClr val="accent4">
              <a:lumMod val="20000"/>
              <a:lumOff val="80000"/>
            </a:schemeClr>
          </a:solidFill>
        </p:spPr>
        <p:txBody>
          <a:bodyPr wrap="none" rtlCol="0">
            <a:spAutoFit/>
          </a:bodyPr>
          <a:lstStyle/>
          <a:p>
            <a:r>
              <a:rPr lang="en-IN" dirty="0"/>
              <a:t>AUTHENTICATION CHECK</a:t>
            </a:r>
          </a:p>
        </p:txBody>
      </p:sp>
      <p:pic>
        <p:nvPicPr>
          <p:cNvPr id="8" name="Picture 7">
            <a:extLst>
              <a:ext uri="{FF2B5EF4-FFF2-40B4-BE49-F238E27FC236}">
                <a16:creationId xmlns:a16="http://schemas.microsoft.com/office/drawing/2014/main" id="{63341FF6-5766-DF72-0CCF-6C7F5C1D88FC}"/>
              </a:ext>
            </a:extLst>
          </p:cNvPr>
          <p:cNvPicPr>
            <a:picLocks noChangeAspect="1"/>
          </p:cNvPicPr>
          <p:nvPr/>
        </p:nvPicPr>
        <p:blipFill>
          <a:blip r:embed="rId3">
            <a:extLst>
              <a:ext uri="{28A0092B-C50C-407E-A947-70E740481C1C}">
                <a14:useLocalDpi xmlns:a14="http://schemas.microsoft.com/office/drawing/2010/main" val="0"/>
              </a:ext>
            </a:extLst>
          </a:blip>
          <a:srcRect t="8844" r="19490" b="34422"/>
          <a:stretch>
            <a:fillRect/>
          </a:stretch>
        </p:blipFill>
        <p:spPr>
          <a:xfrm>
            <a:off x="183502" y="3786836"/>
            <a:ext cx="7408506" cy="2936642"/>
          </a:xfrm>
          <a:prstGeom prst="rect">
            <a:avLst/>
          </a:prstGeom>
        </p:spPr>
      </p:pic>
      <p:sp>
        <p:nvSpPr>
          <p:cNvPr id="9" name="TextBox 8">
            <a:extLst>
              <a:ext uri="{FF2B5EF4-FFF2-40B4-BE49-F238E27FC236}">
                <a16:creationId xmlns:a16="http://schemas.microsoft.com/office/drawing/2014/main" id="{EA06BF6C-B21C-58BC-D88E-ED7E2A7109F0}"/>
              </a:ext>
            </a:extLst>
          </p:cNvPr>
          <p:cNvSpPr txBox="1"/>
          <p:nvPr/>
        </p:nvSpPr>
        <p:spPr>
          <a:xfrm>
            <a:off x="8016508" y="5070491"/>
            <a:ext cx="3991990" cy="369332"/>
          </a:xfrm>
          <a:prstGeom prst="rect">
            <a:avLst/>
          </a:prstGeom>
          <a:solidFill>
            <a:schemeClr val="bg2"/>
          </a:solidFill>
        </p:spPr>
        <p:txBody>
          <a:bodyPr wrap="none" rtlCol="0">
            <a:spAutoFit/>
          </a:bodyPr>
          <a:lstStyle/>
          <a:p>
            <a:r>
              <a:rPr lang="en-IN" dirty="0"/>
              <a:t>EVERY LOGIN WILL BE ENTERED IN DATA </a:t>
            </a:r>
          </a:p>
        </p:txBody>
      </p:sp>
    </p:spTree>
    <p:extLst>
      <p:ext uri="{BB962C8B-B14F-4D97-AF65-F5344CB8AC3E}">
        <p14:creationId xmlns:p14="http://schemas.microsoft.com/office/powerpoint/2010/main" val="1486099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DC2EDA-6C0D-CACC-BE5D-7F1F504C0F63}"/>
              </a:ext>
            </a:extLst>
          </p:cNvPr>
          <p:cNvPicPr>
            <a:picLocks noChangeAspect="1"/>
          </p:cNvPicPr>
          <p:nvPr/>
        </p:nvPicPr>
        <p:blipFill>
          <a:blip r:embed="rId2">
            <a:extLst>
              <a:ext uri="{28A0092B-C50C-407E-A947-70E740481C1C}">
                <a14:useLocalDpi xmlns:a14="http://schemas.microsoft.com/office/drawing/2010/main" val="0"/>
              </a:ext>
            </a:extLst>
          </a:blip>
          <a:srcRect l="12526" t="10612" r="12780" b="7347"/>
          <a:stretch>
            <a:fillRect/>
          </a:stretch>
        </p:blipFill>
        <p:spPr>
          <a:xfrm>
            <a:off x="65314" y="615820"/>
            <a:ext cx="5159829" cy="5626359"/>
          </a:xfrm>
          <a:prstGeom prst="rect">
            <a:avLst/>
          </a:prstGeom>
        </p:spPr>
      </p:pic>
      <p:sp>
        <p:nvSpPr>
          <p:cNvPr id="2" name="TextBox 1">
            <a:extLst>
              <a:ext uri="{FF2B5EF4-FFF2-40B4-BE49-F238E27FC236}">
                <a16:creationId xmlns:a16="http://schemas.microsoft.com/office/drawing/2014/main" id="{142F72B7-6997-E177-6CA2-8774FE20C98E}"/>
              </a:ext>
            </a:extLst>
          </p:cNvPr>
          <p:cNvSpPr txBox="1"/>
          <p:nvPr/>
        </p:nvSpPr>
        <p:spPr>
          <a:xfrm>
            <a:off x="1101013" y="121298"/>
            <a:ext cx="9630906" cy="369332"/>
          </a:xfrm>
          <a:prstGeom prst="rect">
            <a:avLst/>
          </a:prstGeom>
          <a:solidFill>
            <a:schemeClr val="accent6">
              <a:lumMod val="20000"/>
              <a:lumOff val="80000"/>
            </a:schemeClr>
          </a:solidFill>
        </p:spPr>
        <p:txBody>
          <a:bodyPr wrap="none" rtlCol="0">
            <a:spAutoFit/>
          </a:bodyPr>
          <a:lstStyle/>
          <a:p>
            <a:r>
              <a:rPr lang="en-IN" dirty="0"/>
              <a:t>RECEPTIONIST DASHBOARD TOKEN GENRATION ,PATIENT REGISTRATION AND BILING MANAGEMENT </a:t>
            </a:r>
          </a:p>
        </p:txBody>
      </p:sp>
      <p:pic>
        <p:nvPicPr>
          <p:cNvPr id="4" name="Picture 3">
            <a:extLst>
              <a:ext uri="{FF2B5EF4-FFF2-40B4-BE49-F238E27FC236}">
                <a16:creationId xmlns:a16="http://schemas.microsoft.com/office/drawing/2014/main" id="{4D838F31-3DC0-9AD1-EC51-38F48FA41F57}"/>
              </a:ext>
            </a:extLst>
          </p:cNvPr>
          <p:cNvPicPr>
            <a:picLocks noChangeAspect="1"/>
          </p:cNvPicPr>
          <p:nvPr/>
        </p:nvPicPr>
        <p:blipFill>
          <a:blip r:embed="rId3">
            <a:extLst>
              <a:ext uri="{28A0092B-C50C-407E-A947-70E740481C1C}">
                <a14:useLocalDpi xmlns:a14="http://schemas.microsoft.com/office/drawing/2010/main" val="0"/>
              </a:ext>
            </a:extLst>
          </a:blip>
          <a:srcRect l="-842" t="9524" r="21021" b="50000"/>
          <a:stretch>
            <a:fillRect/>
          </a:stretch>
        </p:blipFill>
        <p:spPr>
          <a:xfrm>
            <a:off x="4935894" y="3776178"/>
            <a:ext cx="7100596" cy="2775858"/>
          </a:xfrm>
          <a:prstGeom prst="rect">
            <a:avLst/>
          </a:prstGeom>
        </p:spPr>
      </p:pic>
      <p:sp>
        <p:nvSpPr>
          <p:cNvPr id="5" name="TextBox 4">
            <a:extLst>
              <a:ext uri="{FF2B5EF4-FFF2-40B4-BE49-F238E27FC236}">
                <a16:creationId xmlns:a16="http://schemas.microsoft.com/office/drawing/2014/main" id="{F1D9519C-84FD-74CB-5D7F-DECB71EC7AD8}"/>
              </a:ext>
            </a:extLst>
          </p:cNvPr>
          <p:cNvSpPr txBox="1"/>
          <p:nvPr/>
        </p:nvSpPr>
        <p:spPr>
          <a:xfrm>
            <a:off x="6774025" y="1651518"/>
            <a:ext cx="4469364" cy="369332"/>
          </a:xfrm>
          <a:prstGeom prst="rect">
            <a:avLst/>
          </a:prstGeom>
          <a:solidFill>
            <a:schemeClr val="bg2"/>
          </a:solidFill>
        </p:spPr>
        <p:txBody>
          <a:bodyPr wrap="square" rtlCol="0">
            <a:spAutoFit/>
          </a:bodyPr>
          <a:lstStyle/>
          <a:p>
            <a:r>
              <a:rPr lang="en-IN" dirty="0"/>
              <a:t>TOKEN CHECK IN FIREBASE DATABASE</a:t>
            </a:r>
          </a:p>
        </p:txBody>
      </p:sp>
    </p:spTree>
    <p:extLst>
      <p:ext uri="{BB962C8B-B14F-4D97-AF65-F5344CB8AC3E}">
        <p14:creationId xmlns:p14="http://schemas.microsoft.com/office/powerpoint/2010/main" val="1290372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3C700-3732-0105-7ABA-ED37C44B93AD}"/>
              </a:ext>
            </a:extLst>
          </p:cNvPr>
          <p:cNvPicPr>
            <a:picLocks noChangeAspect="1"/>
          </p:cNvPicPr>
          <p:nvPr/>
        </p:nvPicPr>
        <p:blipFill>
          <a:blip r:embed="rId2">
            <a:extLst>
              <a:ext uri="{28A0092B-C50C-407E-A947-70E740481C1C}">
                <a14:useLocalDpi xmlns:a14="http://schemas.microsoft.com/office/drawing/2010/main" val="0"/>
              </a:ext>
            </a:extLst>
          </a:blip>
          <a:srcRect l="11403" t="25306" r="30281" b="10613"/>
          <a:stretch>
            <a:fillRect/>
          </a:stretch>
        </p:blipFill>
        <p:spPr>
          <a:xfrm>
            <a:off x="6736702" y="0"/>
            <a:ext cx="5365102" cy="3148274"/>
          </a:xfrm>
          <a:prstGeom prst="rect">
            <a:avLst/>
          </a:prstGeom>
        </p:spPr>
      </p:pic>
      <p:pic>
        <p:nvPicPr>
          <p:cNvPr id="5" name="Picture 4">
            <a:extLst>
              <a:ext uri="{FF2B5EF4-FFF2-40B4-BE49-F238E27FC236}">
                <a16:creationId xmlns:a16="http://schemas.microsoft.com/office/drawing/2014/main" id="{B164D045-E029-12B4-773F-2B3E2AC767A7}"/>
              </a:ext>
            </a:extLst>
          </p:cNvPr>
          <p:cNvPicPr>
            <a:picLocks noChangeAspect="1"/>
          </p:cNvPicPr>
          <p:nvPr/>
        </p:nvPicPr>
        <p:blipFill>
          <a:blip r:embed="rId3">
            <a:extLst>
              <a:ext uri="{28A0092B-C50C-407E-A947-70E740481C1C}">
                <a14:useLocalDpi xmlns:a14="http://schemas.microsoft.com/office/drawing/2010/main" val="0"/>
              </a:ext>
            </a:extLst>
          </a:blip>
          <a:srcRect t="9818" r="12908" b="38570"/>
          <a:stretch>
            <a:fillRect/>
          </a:stretch>
        </p:blipFill>
        <p:spPr>
          <a:xfrm>
            <a:off x="0" y="2495938"/>
            <a:ext cx="9330612" cy="4240764"/>
          </a:xfrm>
          <a:prstGeom prst="rect">
            <a:avLst/>
          </a:prstGeom>
        </p:spPr>
      </p:pic>
      <p:sp>
        <p:nvSpPr>
          <p:cNvPr id="6" name="TextBox 5">
            <a:extLst>
              <a:ext uri="{FF2B5EF4-FFF2-40B4-BE49-F238E27FC236}">
                <a16:creationId xmlns:a16="http://schemas.microsoft.com/office/drawing/2014/main" id="{A618CC7F-3258-656D-E95C-B912A076D93F}"/>
              </a:ext>
            </a:extLst>
          </p:cNvPr>
          <p:cNvSpPr txBox="1"/>
          <p:nvPr/>
        </p:nvSpPr>
        <p:spPr>
          <a:xfrm>
            <a:off x="550506" y="878637"/>
            <a:ext cx="4990149" cy="369332"/>
          </a:xfrm>
          <a:prstGeom prst="rect">
            <a:avLst/>
          </a:prstGeom>
          <a:solidFill>
            <a:schemeClr val="bg2"/>
          </a:solidFill>
        </p:spPr>
        <p:txBody>
          <a:bodyPr wrap="none" rtlCol="0">
            <a:spAutoFit/>
          </a:bodyPr>
          <a:lstStyle/>
          <a:p>
            <a:r>
              <a:rPr lang="en-IN" dirty="0"/>
              <a:t>REGISTER AS DOCTOR AND AUTHENICATION CHECK</a:t>
            </a:r>
          </a:p>
        </p:txBody>
      </p:sp>
    </p:spTree>
    <p:extLst>
      <p:ext uri="{BB962C8B-B14F-4D97-AF65-F5344CB8AC3E}">
        <p14:creationId xmlns:p14="http://schemas.microsoft.com/office/powerpoint/2010/main" val="658762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A25306-E60B-FF4C-9A16-D4E59DB22171}"/>
              </a:ext>
            </a:extLst>
          </p:cNvPr>
          <p:cNvPicPr>
            <a:picLocks noChangeAspect="1"/>
          </p:cNvPicPr>
          <p:nvPr/>
        </p:nvPicPr>
        <p:blipFill>
          <a:blip r:embed="rId2">
            <a:extLst>
              <a:ext uri="{28A0092B-C50C-407E-A947-70E740481C1C}">
                <a14:useLocalDpi xmlns:a14="http://schemas.microsoft.com/office/drawing/2010/main" val="0"/>
              </a:ext>
            </a:extLst>
          </a:blip>
          <a:srcRect l="13087" t="8707" r="11913" b="7347"/>
          <a:stretch>
            <a:fillRect/>
          </a:stretch>
        </p:blipFill>
        <p:spPr>
          <a:xfrm>
            <a:off x="65316" y="1922106"/>
            <a:ext cx="8429106" cy="4730621"/>
          </a:xfrm>
          <a:prstGeom prst="rect">
            <a:avLst/>
          </a:prstGeom>
        </p:spPr>
      </p:pic>
      <p:pic>
        <p:nvPicPr>
          <p:cNvPr id="7" name="Picture 6">
            <a:extLst>
              <a:ext uri="{FF2B5EF4-FFF2-40B4-BE49-F238E27FC236}">
                <a16:creationId xmlns:a16="http://schemas.microsoft.com/office/drawing/2014/main" id="{DDD65DCB-B800-34E9-0640-295E7476C084}"/>
              </a:ext>
            </a:extLst>
          </p:cNvPr>
          <p:cNvPicPr>
            <a:picLocks noChangeAspect="1"/>
          </p:cNvPicPr>
          <p:nvPr/>
        </p:nvPicPr>
        <p:blipFill>
          <a:blip r:embed="rId3">
            <a:extLst>
              <a:ext uri="{28A0092B-C50C-407E-A947-70E740481C1C}">
                <a14:useLocalDpi xmlns:a14="http://schemas.microsoft.com/office/drawing/2010/main" val="0"/>
              </a:ext>
            </a:extLst>
          </a:blip>
          <a:srcRect l="11403" t="34422" r="13062" b="27211"/>
          <a:stretch>
            <a:fillRect/>
          </a:stretch>
        </p:blipFill>
        <p:spPr>
          <a:xfrm>
            <a:off x="2917368" y="0"/>
            <a:ext cx="9209316" cy="2631234"/>
          </a:xfrm>
          <a:prstGeom prst="rect">
            <a:avLst/>
          </a:prstGeom>
        </p:spPr>
      </p:pic>
      <p:sp>
        <p:nvSpPr>
          <p:cNvPr id="8" name="TextBox 7">
            <a:extLst>
              <a:ext uri="{FF2B5EF4-FFF2-40B4-BE49-F238E27FC236}">
                <a16:creationId xmlns:a16="http://schemas.microsoft.com/office/drawing/2014/main" id="{4E52F7F3-C78F-D238-B286-DA9CFC8EB9A2}"/>
              </a:ext>
            </a:extLst>
          </p:cNvPr>
          <p:cNvSpPr txBox="1"/>
          <p:nvPr/>
        </p:nvSpPr>
        <p:spPr>
          <a:xfrm>
            <a:off x="475862" y="382556"/>
            <a:ext cx="2220686" cy="646331"/>
          </a:xfrm>
          <a:prstGeom prst="rect">
            <a:avLst/>
          </a:prstGeom>
          <a:solidFill>
            <a:schemeClr val="accent2">
              <a:lumMod val="20000"/>
              <a:lumOff val="80000"/>
            </a:schemeClr>
          </a:solidFill>
        </p:spPr>
        <p:txBody>
          <a:bodyPr wrap="square" rtlCol="0">
            <a:spAutoFit/>
          </a:bodyPr>
          <a:lstStyle/>
          <a:p>
            <a:r>
              <a:rPr lang="en-IN" dirty="0"/>
              <a:t>DOCTOR DASHBOARD AND PATIENT QUEUE</a:t>
            </a:r>
          </a:p>
        </p:txBody>
      </p:sp>
    </p:spTree>
    <p:extLst>
      <p:ext uri="{BB962C8B-B14F-4D97-AF65-F5344CB8AC3E}">
        <p14:creationId xmlns:p14="http://schemas.microsoft.com/office/powerpoint/2010/main" val="1662170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CB1FDC-23D9-18A5-9878-16CD62353F37}"/>
              </a:ext>
            </a:extLst>
          </p:cNvPr>
          <p:cNvPicPr>
            <a:picLocks noChangeAspect="1"/>
          </p:cNvPicPr>
          <p:nvPr/>
        </p:nvPicPr>
        <p:blipFill>
          <a:blip r:embed="rId2">
            <a:extLst>
              <a:ext uri="{28A0092B-C50C-407E-A947-70E740481C1C}">
                <a14:useLocalDpi xmlns:a14="http://schemas.microsoft.com/office/drawing/2010/main" val="0"/>
              </a:ext>
            </a:extLst>
          </a:blip>
          <a:srcRect l="11401" t="19902" r="13795" b="16242"/>
          <a:stretch>
            <a:fillRect/>
          </a:stretch>
        </p:blipFill>
        <p:spPr>
          <a:xfrm>
            <a:off x="0" y="-29541"/>
            <a:ext cx="7371184" cy="3539399"/>
          </a:xfrm>
          <a:prstGeom prst="rect">
            <a:avLst/>
          </a:prstGeom>
        </p:spPr>
      </p:pic>
      <p:sp>
        <p:nvSpPr>
          <p:cNvPr id="6" name="TextBox 5">
            <a:extLst>
              <a:ext uri="{FF2B5EF4-FFF2-40B4-BE49-F238E27FC236}">
                <a16:creationId xmlns:a16="http://schemas.microsoft.com/office/drawing/2014/main" id="{83995AB4-AF2B-E186-6E01-AFC99052ABFE}"/>
              </a:ext>
            </a:extLst>
          </p:cNvPr>
          <p:cNvSpPr txBox="1"/>
          <p:nvPr/>
        </p:nvSpPr>
        <p:spPr>
          <a:xfrm>
            <a:off x="8124436" y="1649574"/>
            <a:ext cx="3591314" cy="1200329"/>
          </a:xfrm>
          <a:prstGeom prst="rect">
            <a:avLst/>
          </a:prstGeom>
          <a:solidFill>
            <a:schemeClr val="accent3">
              <a:lumMod val="20000"/>
              <a:lumOff val="80000"/>
            </a:schemeClr>
          </a:solidFill>
        </p:spPr>
        <p:txBody>
          <a:bodyPr wrap="square" rtlCol="0">
            <a:spAutoFit/>
          </a:bodyPr>
          <a:lstStyle/>
          <a:p>
            <a:r>
              <a:rPr lang="en-IN" dirty="0"/>
              <a:t>RECEPTIONIST WILL GENERATE BILL WHICH WILL BE SAVED IN BILL OF STORAGE OF  FIRESTORE AND PDF GENERATED</a:t>
            </a:r>
          </a:p>
        </p:txBody>
      </p:sp>
      <p:sp>
        <p:nvSpPr>
          <p:cNvPr id="7" name="TextBox 6">
            <a:extLst>
              <a:ext uri="{FF2B5EF4-FFF2-40B4-BE49-F238E27FC236}">
                <a16:creationId xmlns:a16="http://schemas.microsoft.com/office/drawing/2014/main" id="{AE642AC3-F6D9-01E7-25CC-32A7B557AB96}"/>
              </a:ext>
            </a:extLst>
          </p:cNvPr>
          <p:cNvSpPr txBox="1"/>
          <p:nvPr/>
        </p:nvSpPr>
        <p:spPr>
          <a:xfrm>
            <a:off x="1390261" y="5117841"/>
            <a:ext cx="2172198" cy="369332"/>
          </a:xfrm>
          <a:prstGeom prst="rect">
            <a:avLst/>
          </a:prstGeom>
          <a:solidFill>
            <a:schemeClr val="accent2">
              <a:lumMod val="20000"/>
              <a:lumOff val="80000"/>
            </a:schemeClr>
          </a:solidFill>
        </p:spPr>
        <p:txBody>
          <a:bodyPr wrap="none" rtlCol="0">
            <a:spAutoFit/>
          </a:bodyPr>
          <a:lstStyle/>
          <a:p>
            <a:r>
              <a:rPr lang="en-IN" dirty="0"/>
              <a:t>BILL PDF IN STORAGE</a:t>
            </a:r>
          </a:p>
        </p:txBody>
      </p:sp>
      <p:pic>
        <p:nvPicPr>
          <p:cNvPr id="10" name="Picture 9">
            <a:extLst>
              <a:ext uri="{FF2B5EF4-FFF2-40B4-BE49-F238E27FC236}">
                <a16:creationId xmlns:a16="http://schemas.microsoft.com/office/drawing/2014/main" id="{AF47D5D3-943B-AF08-14CC-D72A21E7116D}"/>
              </a:ext>
            </a:extLst>
          </p:cNvPr>
          <p:cNvPicPr>
            <a:picLocks noChangeAspect="1"/>
          </p:cNvPicPr>
          <p:nvPr/>
        </p:nvPicPr>
        <p:blipFill>
          <a:blip r:embed="rId3">
            <a:extLst>
              <a:ext uri="{28A0092B-C50C-407E-A947-70E740481C1C}">
                <a14:useLocalDpi xmlns:a14="http://schemas.microsoft.com/office/drawing/2010/main" val="0"/>
              </a:ext>
            </a:extLst>
          </a:blip>
          <a:srcRect t="8980" r="11040" b="33741"/>
          <a:stretch>
            <a:fillRect/>
          </a:stretch>
        </p:blipFill>
        <p:spPr>
          <a:xfrm>
            <a:off x="3716069" y="3004458"/>
            <a:ext cx="8063483" cy="3778897"/>
          </a:xfrm>
          <a:prstGeom prst="rect">
            <a:avLst/>
          </a:prstGeom>
        </p:spPr>
      </p:pic>
    </p:spTree>
    <p:extLst>
      <p:ext uri="{BB962C8B-B14F-4D97-AF65-F5344CB8AC3E}">
        <p14:creationId xmlns:p14="http://schemas.microsoft.com/office/powerpoint/2010/main" val="4201968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779F3-DD36-8F83-581E-E7143E4D34FB}"/>
              </a:ext>
            </a:extLst>
          </p:cNvPr>
          <p:cNvPicPr>
            <a:picLocks noChangeAspect="1"/>
          </p:cNvPicPr>
          <p:nvPr/>
        </p:nvPicPr>
        <p:blipFill>
          <a:blip r:embed="rId2">
            <a:extLst>
              <a:ext uri="{28A0092B-C50C-407E-A947-70E740481C1C}">
                <a14:useLocalDpi xmlns:a14="http://schemas.microsoft.com/office/drawing/2010/main" val="0"/>
              </a:ext>
            </a:extLst>
          </a:blip>
          <a:srcRect l="23572" t="14557" r="33495" b="21905"/>
          <a:stretch>
            <a:fillRect/>
          </a:stretch>
        </p:blipFill>
        <p:spPr>
          <a:xfrm>
            <a:off x="0" y="167951"/>
            <a:ext cx="3657600" cy="4357395"/>
          </a:xfrm>
          <a:prstGeom prst="rect">
            <a:avLst/>
          </a:prstGeom>
        </p:spPr>
      </p:pic>
      <p:pic>
        <p:nvPicPr>
          <p:cNvPr id="5" name="Picture 4">
            <a:extLst>
              <a:ext uri="{FF2B5EF4-FFF2-40B4-BE49-F238E27FC236}">
                <a16:creationId xmlns:a16="http://schemas.microsoft.com/office/drawing/2014/main" id="{8C3F5C7A-7A8B-4362-B99B-C2F71D349274}"/>
              </a:ext>
            </a:extLst>
          </p:cNvPr>
          <p:cNvPicPr>
            <a:picLocks noChangeAspect="1"/>
          </p:cNvPicPr>
          <p:nvPr/>
        </p:nvPicPr>
        <p:blipFill>
          <a:blip r:embed="rId3">
            <a:extLst>
              <a:ext uri="{28A0092B-C50C-407E-A947-70E740481C1C}">
                <a14:useLocalDpi xmlns:a14="http://schemas.microsoft.com/office/drawing/2010/main" val="0"/>
              </a:ext>
            </a:extLst>
          </a:blip>
          <a:srcRect t="9116" r="5897" b="12244"/>
          <a:stretch>
            <a:fillRect/>
          </a:stretch>
        </p:blipFill>
        <p:spPr>
          <a:xfrm>
            <a:off x="2164703" y="1296955"/>
            <a:ext cx="10027297" cy="5393094"/>
          </a:xfrm>
          <a:prstGeom prst="rect">
            <a:avLst/>
          </a:prstGeom>
        </p:spPr>
      </p:pic>
      <p:sp>
        <p:nvSpPr>
          <p:cNvPr id="6" name="TextBox 5">
            <a:extLst>
              <a:ext uri="{FF2B5EF4-FFF2-40B4-BE49-F238E27FC236}">
                <a16:creationId xmlns:a16="http://schemas.microsoft.com/office/drawing/2014/main" id="{B39BEB69-0701-9102-FAD4-CCACFCA1CE3E}"/>
              </a:ext>
            </a:extLst>
          </p:cNvPr>
          <p:cNvSpPr txBox="1"/>
          <p:nvPr/>
        </p:nvSpPr>
        <p:spPr>
          <a:xfrm>
            <a:off x="6904653" y="547787"/>
            <a:ext cx="4218847" cy="369332"/>
          </a:xfrm>
          <a:prstGeom prst="rect">
            <a:avLst/>
          </a:prstGeom>
          <a:solidFill>
            <a:schemeClr val="bg2"/>
          </a:solidFill>
        </p:spPr>
        <p:txBody>
          <a:bodyPr wrap="none" rtlCol="0">
            <a:spAutoFit/>
          </a:bodyPr>
          <a:lstStyle/>
          <a:p>
            <a:r>
              <a:rPr lang="en-IN" dirty="0"/>
              <a:t>BILL WILL BE SAVED IN FIRESTORE DATABSE</a:t>
            </a:r>
          </a:p>
        </p:txBody>
      </p:sp>
    </p:spTree>
    <p:extLst>
      <p:ext uri="{BB962C8B-B14F-4D97-AF65-F5344CB8AC3E}">
        <p14:creationId xmlns:p14="http://schemas.microsoft.com/office/powerpoint/2010/main" val="409305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7CB6C7-550C-C3ED-B520-0B0AA601FF75}"/>
              </a:ext>
            </a:extLst>
          </p:cNvPr>
          <p:cNvSpPr txBox="1"/>
          <p:nvPr/>
        </p:nvSpPr>
        <p:spPr>
          <a:xfrm>
            <a:off x="662473" y="174974"/>
            <a:ext cx="11320365" cy="5663089"/>
          </a:xfrm>
          <a:prstGeom prst="rect">
            <a:avLst/>
          </a:prstGeom>
          <a:noFill/>
        </p:spPr>
        <p:txBody>
          <a:bodyPr wrap="square">
            <a:spAutoFit/>
          </a:bodyPr>
          <a:lstStyle/>
          <a:p>
            <a:pPr>
              <a:spcAft>
                <a:spcPts val="1200"/>
              </a:spcAft>
              <a:buNone/>
            </a:pPr>
            <a:r>
              <a:rPr lang="en-US" sz="2800" b="1" i="1" u="sng" dirty="0">
                <a:solidFill>
                  <a:srgbClr val="1F2328"/>
                </a:solidFill>
                <a:effectLst/>
                <a:latin typeface="-apple-system"/>
              </a:rPr>
              <a:t>Basic </a:t>
            </a:r>
          </a:p>
          <a:p>
            <a:pPr>
              <a:spcAft>
                <a:spcPts val="1200"/>
              </a:spcAft>
              <a:buNone/>
            </a:pPr>
            <a:r>
              <a:rPr lang="en-US" sz="1800" b="0" i="0" dirty="0">
                <a:solidFill>
                  <a:srgbClr val="1F2328"/>
                </a:solidFill>
                <a:effectLst/>
                <a:latin typeface="-apple-system"/>
              </a:rPr>
              <a:t>1)weather app Github Repository Link: </a:t>
            </a:r>
            <a:r>
              <a:rPr lang="en-US" sz="1800" b="0" i="0" u="sng" dirty="0">
                <a:solidFill>
                  <a:srgbClr val="0969DA"/>
                </a:solidFill>
                <a:effectLst/>
                <a:latin typeface="-apple-system"/>
                <a:hlinkClick r:id="rId2"/>
              </a:rPr>
              <a:t>https://github.com/chandrakant131103/Weather-APP---Unified-Mentor-UM-</a:t>
            </a:r>
            <a:endParaRPr lang="en-US" sz="1800" b="0" i="0" dirty="0">
              <a:solidFill>
                <a:srgbClr val="1F2328"/>
              </a:solidFill>
              <a:effectLst/>
              <a:latin typeface="-apple-system"/>
            </a:endParaRPr>
          </a:p>
          <a:p>
            <a:pPr>
              <a:spcAft>
                <a:spcPts val="1200"/>
              </a:spcAft>
              <a:buNone/>
            </a:pPr>
            <a:r>
              <a:rPr lang="en-US" sz="1800" b="0" i="0" dirty="0">
                <a:solidFill>
                  <a:srgbClr val="1F2328"/>
                </a:solidFill>
                <a:effectLst/>
                <a:latin typeface="-apple-system"/>
              </a:rPr>
              <a:t>2)image slider Github Repository Link : </a:t>
            </a:r>
            <a:r>
              <a:rPr lang="en-US" sz="1800" b="0" i="0" u="sng" dirty="0">
                <a:solidFill>
                  <a:srgbClr val="0969DA"/>
                </a:solidFill>
                <a:effectLst/>
                <a:latin typeface="-apple-system"/>
                <a:hlinkClick r:id="rId3"/>
              </a:rPr>
              <a:t>https://github.com/chandrakant131103/Image-Slider--Unifield-Mentor-UM-</a:t>
            </a:r>
            <a:endParaRPr lang="en-US" sz="1800" b="0" i="0" dirty="0">
              <a:solidFill>
                <a:srgbClr val="1F2328"/>
              </a:solidFill>
              <a:effectLst/>
              <a:latin typeface="-apple-system"/>
            </a:endParaRPr>
          </a:p>
          <a:p>
            <a:pPr>
              <a:spcAft>
                <a:spcPts val="1200"/>
              </a:spcAft>
              <a:buNone/>
            </a:pPr>
            <a:r>
              <a:rPr lang="en-US" sz="1800" b="0" i="0" dirty="0">
                <a:solidFill>
                  <a:srgbClr val="1F2328"/>
                </a:solidFill>
                <a:effectLst/>
                <a:latin typeface="-apple-system"/>
              </a:rPr>
              <a:t>3)interactive quiz Github Repository Link : </a:t>
            </a:r>
            <a:r>
              <a:rPr lang="en-US" sz="1800" b="0" i="0" u="sng" dirty="0">
                <a:solidFill>
                  <a:srgbClr val="0969DA"/>
                </a:solidFill>
                <a:effectLst/>
                <a:latin typeface="-apple-system"/>
                <a:hlinkClick r:id="rId4"/>
              </a:rPr>
              <a:t>https://github.com/chandrakant131103/interactive-quiz-Unified-Mentor-UM-</a:t>
            </a:r>
            <a:endParaRPr lang="en-US" sz="1800" b="0" i="0" dirty="0">
              <a:solidFill>
                <a:srgbClr val="1F2328"/>
              </a:solidFill>
              <a:effectLst/>
              <a:latin typeface="-apple-system"/>
            </a:endParaRPr>
          </a:p>
          <a:p>
            <a:pPr>
              <a:spcAft>
                <a:spcPts val="1200"/>
              </a:spcAft>
              <a:buNone/>
            </a:pPr>
            <a:r>
              <a:rPr lang="en-US" sz="1800" b="0" i="0" dirty="0">
                <a:solidFill>
                  <a:srgbClr val="1F2328"/>
                </a:solidFill>
                <a:effectLst/>
                <a:latin typeface="-apple-system"/>
              </a:rPr>
              <a:t>4)Interactive Infographics Github Repository Link : </a:t>
            </a:r>
            <a:r>
              <a:rPr lang="en-US" sz="1800" b="0" i="0" u="sng" dirty="0">
                <a:solidFill>
                  <a:srgbClr val="0969DA"/>
                </a:solidFill>
                <a:effectLst/>
                <a:latin typeface="-apple-system"/>
                <a:hlinkClick r:id="rId5"/>
              </a:rPr>
              <a:t>https://github.com/chandrakant131103/Interactive-Infographics-Unified-Mentor-UM-</a:t>
            </a:r>
            <a:endParaRPr lang="en-US" sz="1800" b="0" i="0" dirty="0">
              <a:solidFill>
                <a:srgbClr val="1F2328"/>
              </a:solidFill>
              <a:effectLst/>
              <a:latin typeface="-apple-system"/>
            </a:endParaRPr>
          </a:p>
          <a:p>
            <a:pPr>
              <a:spcAft>
                <a:spcPts val="1200"/>
              </a:spcAft>
              <a:buNone/>
            </a:pPr>
            <a:r>
              <a:rPr lang="en-US" sz="2800" b="1" i="1" u="sng" dirty="0">
                <a:solidFill>
                  <a:srgbClr val="1F2328"/>
                </a:solidFill>
                <a:effectLst/>
                <a:latin typeface="-apple-system"/>
              </a:rPr>
              <a:t>advanced</a:t>
            </a:r>
          </a:p>
          <a:p>
            <a:pPr>
              <a:spcAft>
                <a:spcPts val="1200"/>
              </a:spcAft>
              <a:buNone/>
            </a:pPr>
            <a:r>
              <a:rPr lang="en-US" sz="1800" b="0" i="0" dirty="0">
                <a:solidFill>
                  <a:srgbClr val="1F2328"/>
                </a:solidFill>
                <a:effectLst/>
                <a:latin typeface="-apple-system"/>
              </a:rPr>
              <a:t>5)Secure &amp; Share Govt Document with Family Members Github Repository Link : </a:t>
            </a:r>
            <a:r>
              <a:rPr lang="en-US" sz="1800" b="0" i="0" u="sng" dirty="0">
                <a:solidFill>
                  <a:srgbClr val="0969DA"/>
                </a:solidFill>
                <a:effectLst/>
                <a:latin typeface="-apple-system"/>
                <a:hlinkClick r:id="rId6"/>
              </a:rPr>
              <a:t>https://github.com/chandrakant131103/Government-Document-Sharing-Portal-Unified-Mentor-UM-</a:t>
            </a:r>
            <a:endParaRPr lang="en-US" sz="1800" u="sng" dirty="0">
              <a:solidFill>
                <a:srgbClr val="1F2328"/>
              </a:solidFill>
              <a:latin typeface="-apple-system"/>
            </a:endParaRPr>
          </a:p>
          <a:p>
            <a:pPr>
              <a:spcAft>
                <a:spcPts val="1200"/>
              </a:spcAft>
              <a:buNone/>
            </a:pPr>
            <a:r>
              <a:rPr lang="en-US" sz="1800" b="0" i="0" dirty="0">
                <a:solidFill>
                  <a:srgbClr val="1F2328"/>
                </a:solidFill>
                <a:effectLst/>
                <a:latin typeface="-apple-system"/>
              </a:rPr>
              <a:t>Netlify Hosted Link : </a:t>
            </a:r>
            <a:r>
              <a:rPr lang="en-US" sz="1800" b="0" i="0" u="sng" dirty="0">
                <a:solidFill>
                  <a:srgbClr val="0969DA"/>
                </a:solidFill>
                <a:effectLst/>
                <a:latin typeface="-apple-system"/>
                <a:hlinkClick r:id="rId7"/>
              </a:rPr>
              <a:t>https://neon-hummingbird-3ec4fa.netlify.app/</a:t>
            </a:r>
            <a:endParaRPr lang="en-US" sz="1800" b="0" i="0" dirty="0">
              <a:solidFill>
                <a:srgbClr val="1F2328"/>
              </a:solidFill>
              <a:effectLst/>
              <a:latin typeface="-apple-system"/>
            </a:endParaRPr>
          </a:p>
          <a:p>
            <a:pPr>
              <a:spcAft>
                <a:spcPts val="1200"/>
              </a:spcAft>
              <a:buNone/>
            </a:pPr>
            <a:r>
              <a:rPr lang="en-US" sz="1800" b="0" i="0" dirty="0">
                <a:solidFill>
                  <a:srgbClr val="1F2328"/>
                </a:solidFill>
                <a:effectLst/>
                <a:latin typeface="-apple-system"/>
              </a:rPr>
              <a:t>6)clinic management system Github Repository Link : </a:t>
            </a:r>
            <a:r>
              <a:rPr lang="en-US" sz="1800" b="0" i="0" u="sng" dirty="0">
                <a:solidFill>
                  <a:srgbClr val="0969DA"/>
                </a:solidFill>
                <a:effectLst/>
                <a:latin typeface="-apple-system"/>
                <a:hlinkClick r:id="rId8"/>
              </a:rPr>
              <a:t>https://github.com/chandrakant131103/Clinic-Management-System---Unified-Mentor-UM-</a:t>
            </a:r>
            <a:endParaRPr lang="en-US" sz="1800" b="0" i="0" dirty="0">
              <a:solidFill>
                <a:srgbClr val="1F2328"/>
              </a:solidFill>
              <a:effectLst/>
              <a:latin typeface="-apple-system"/>
            </a:endParaRPr>
          </a:p>
          <a:p>
            <a:r>
              <a:rPr lang="en-US" sz="1800" b="0" i="0" dirty="0">
                <a:solidFill>
                  <a:srgbClr val="1F2328"/>
                </a:solidFill>
                <a:effectLst/>
                <a:latin typeface="-apple-system"/>
              </a:rPr>
              <a:t>Netlify Hosted Link : </a:t>
            </a:r>
            <a:r>
              <a:rPr lang="en-US" sz="1800" b="0" i="0" u="sng" dirty="0">
                <a:solidFill>
                  <a:srgbClr val="0969DA"/>
                </a:solidFill>
                <a:effectLst/>
                <a:latin typeface="-apple-system"/>
                <a:hlinkClick r:id="rId9"/>
              </a:rPr>
              <a:t>https://gregarious-naiad-8abe52.netlify.app/</a:t>
            </a:r>
            <a:endParaRPr lang="en-US" sz="1800" b="0" i="0" dirty="0">
              <a:solidFill>
                <a:srgbClr val="1F2328"/>
              </a:solidFill>
              <a:effectLst/>
              <a:latin typeface="-apple-system"/>
            </a:endParaRPr>
          </a:p>
        </p:txBody>
      </p:sp>
    </p:spTree>
    <p:extLst>
      <p:ext uri="{BB962C8B-B14F-4D97-AF65-F5344CB8AC3E}">
        <p14:creationId xmlns:p14="http://schemas.microsoft.com/office/powerpoint/2010/main" val="369333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C0B34F-3D8E-5537-1509-8AE571704934}"/>
              </a:ext>
            </a:extLst>
          </p:cNvPr>
          <p:cNvSpPr txBox="1"/>
          <p:nvPr/>
        </p:nvSpPr>
        <p:spPr>
          <a:xfrm>
            <a:off x="98321" y="-33487"/>
            <a:ext cx="12388645" cy="6986528"/>
          </a:xfrm>
          <a:prstGeom prst="rect">
            <a:avLst/>
          </a:prstGeom>
          <a:noFill/>
        </p:spPr>
        <p:txBody>
          <a:bodyPr wrap="square">
            <a:spAutoFit/>
          </a:bodyPr>
          <a:lstStyle/>
          <a:p>
            <a:pPr>
              <a:spcAft>
                <a:spcPts val="1200"/>
              </a:spcAft>
              <a:buNone/>
            </a:pPr>
            <a:r>
              <a:rPr lang="en-US" sz="1400" b="1" i="0" dirty="0">
                <a:solidFill>
                  <a:srgbClr val="1F2328"/>
                </a:solidFill>
                <a:effectLst/>
                <a:latin typeface="-apple-system"/>
              </a:rPr>
              <a:t>COMPANY: Unified Mentor Pvt. Ltd</a:t>
            </a:r>
          </a:p>
          <a:p>
            <a:pPr>
              <a:spcAft>
                <a:spcPts val="1200"/>
              </a:spcAft>
              <a:buNone/>
            </a:pPr>
            <a:r>
              <a:rPr lang="en-US" sz="1400" b="0" i="1" dirty="0">
                <a:solidFill>
                  <a:srgbClr val="1F2328"/>
                </a:solidFill>
                <a:effectLst/>
                <a:latin typeface="-apple-system"/>
              </a:rPr>
              <a:t>NAME</a:t>
            </a:r>
            <a:r>
              <a:rPr lang="en-US" sz="1400" b="0" i="0" dirty="0">
                <a:solidFill>
                  <a:srgbClr val="1F2328"/>
                </a:solidFill>
                <a:effectLst/>
                <a:latin typeface="-apple-system"/>
              </a:rPr>
              <a:t>: </a:t>
            </a:r>
            <a:r>
              <a:rPr lang="en-US" sz="1400" b="1" i="0" dirty="0">
                <a:solidFill>
                  <a:srgbClr val="1F2328"/>
                </a:solidFill>
                <a:effectLst/>
                <a:latin typeface="-apple-system"/>
              </a:rPr>
              <a:t>Chandrakant Barik</a:t>
            </a:r>
          </a:p>
          <a:p>
            <a:pPr>
              <a:spcAft>
                <a:spcPts val="1200"/>
              </a:spcAft>
              <a:buNone/>
            </a:pPr>
            <a:r>
              <a:rPr lang="en-US" sz="1400" b="0" i="1" dirty="0">
                <a:solidFill>
                  <a:srgbClr val="1F2328"/>
                </a:solidFill>
                <a:effectLst/>
                <a:latin typeface="-apple-system"/>
              </a:rPr>
              <a:t>UNID INTERN ID</a:t>
            </a:r>
            <a:r>
              <a:rPr lang="en-US" sz="1400" b="0" i="0" dirty="0">
                <a:solidFill>
                  <a:srgbClr val="1F2328"/>
                </a:solidFill>
                <a:effectLst/>
                <a:latin typeface="-apple-system"/>
              </a:rPr>
              <a:t>: </a:t>
            </a:r>
            <a:r>
              <a:rPr lang="en-US" sz="1400" b="1" i="0" dirty="0">
                <a:solidFill>
                  <a:srgbClr val="1F2328"/>
                </a:solidFill>
                <a:effectLst/>
                <a:latin typeface="-apple-system"/>
              </a:rPr>
              <a:t>UMID01062540399</a:t>
            </a:r>
          </a:p>
          <a:p>
            <a:pPr>
              <a:spcAft>
                <a:spcPts val="1200"/>
              </a:spcAft>
              <a:buNone/>
            </a:pPr>
            <a:r>
              <a:rPr lang="en-US" sz="1400" b="0" i="1" dirty="0">
                <a:solidFill>
                  <a:srgbClr val="1F2328"/>
                </a:solidFill>
                <a:effectLst/>
                <a:latin typeface="-apple-system"/>
              </a:rPr>
              <a:t>DOMAIN</a:t>
            </a:r>
            <a:r>
              <a:rPr lang="en-US" sz="1400" b="0" i="0" dirty="0">
                <a:solidFill>
                  <a:srgbClr val="1F2328"/>
                </a:solidFill>
                <a:effectLst/>
                <a:latin typeface="-apple-system"/>
              </a:rPr>
              <a:t>: </a:t>
            </a:r>
            <a:r>
              <a:rPr lang="en-US" sz="1400" b="1" i="0" dirty="0">
                <a:solidFill>
                  <a:srgbClr val="1F2328"/>
                </a:solidFill>
                <a:effectLst/>
                <a:latin typeface="-apple-system"/>
              </a:rPr>
              <a:t>Frontend Development Intern</a:t>
            </a:r>
          </a:p>
          <a:p>
            <a:pPr>
              <a:spcAft>
                <a:spcPts val="1200"/>
              </a:spcAft>
              <a:buNone/>
            </a:pPr>
            <a:r>
              <a:rPr lang="en-US" sz="1400" b="0" i="1" dirty="0">
                <a:solidFill>
                  <a:srgbClr val="1F2328"/>
                </a:solidFill>
                <a:effectLst/>
                <a:latin typeface="-apple-system"/>
              </a:rPr>
              <a:t>DURATION</a:t>
            </a:r>
            <a:r>
              <a:rPr lang="en-US" sz="1400" b="0" i="0" dirty="0">
                <a:solidFill>
                  <a:srgbClr val="1F2328"/>
                </a:solidFill>
                <a:effectLst/>
                <a:latin typeface="-apple-system"/>
              </a:rPr>
              <a:t>: </a:t>
            </a:r>
            <a:r>
              <a:rPr lang="en-US" sz="1400" b="1" i="0" dirty="0">
                <a:solidFill>
                  <a:srgbClr val="1F2328"/>
                </a:solidFill>
                <a:effectLst/>
                <a:latin typeface="-apple-system"/>
              </a:rPr>
              <a:t>05/06/2025 to 05/08/2025</a:t>
            </a:r>
          </a:p>
          <a:p>
            <a:pPr>
              <a:spcAft>
                <a:spcPts val="1200"/>
              </a:spcAft>
              <a:buNone/>
            </a:pPr>
            <a:r>
              <a:rPr lang="en-US" sz="1400" b="0" i="0" dirty="0">
                <a:solidFill>
                  <a:srgbClr val="1F2328"/>
                </a:solidFill>
                <a:effectLst/>
                <a:latin typeface="-apple-system"/>
              </a:rPr>
              <a:t>This contains Github Links of ALL 6 projects assigned to Chandrakant Barik During Internship Period of Unified Mentor Frontend Development During the</a:t>
            </a:r>
          </a:p>
          <a:p>
            <a:pPr>
              <a:spcAft>
                <a:spcPts val="1200"/>
              </a:spcAft>
              <a:buNone/>
            </a:pPr>
            <a:r>
              <a:rPr lang="en-US" sz="1400" b="0" i="0" dirty="0">
                <a:solidFill>
                  <a:srgbClr val="1F2328"/>
                </a:solidFill>
                <a:effectLst/>
                <a:latin typeface="-apple-system"/>
              </a:rPr>
              <a:t> duration of 4 June to 4 august. This also comprises of projects also presented in respective repo ,otherwise ,</a:t>
            </a:r>
            <a:r>
              <a:rPr lang="en-US" sz="1400" b="0" i="0" dirty="0" err="1">
                <a:solidFill>
                  <a:srgbClr val="1F2328"/>
                </a:solidFill>
                <a:effectLst/>
                <a:latin typeface="-apple-system"/>
              </a:rPr>
              <a:t>i</a:t>
            </a:r>
            <a:r>
              <a:rPr lang="en-US" sz="1400" b="0" i="0" dirty="0">
                <a:solidFill>
                  <a:srgbClr val="1F2328"/>
                </a:solidFill>
                <a:effectLst/>
                <a:latin typeface="-apple-system"/>
              </a:rPr>
              <a:t> have uploaded all the folder of files .In this also.</a:t>
            </a:r>
          </a:p>
          <a:p>
            <a:pPr>
              <a:spcAft>
                <a:spcPts val="1200"/>
              </a:spcAft>
              <a:buNone/>
            </a:pPr>
            <a:r>
              <a:rPr lang="en-US" sz="1400" b="0" i="0" dirty="0">
                <a:solidFill>
                  <a:srgbClr val="1F2328"/>
                </a:solidFill>
                <a:effectLst/>
                <a:latin typeface="-apple-system"/>
              </a:rPr>
              <a:t>all respective Github Repository of 6 project under unified Mentor.</a:t>
            </a:r>
          </a:p>
          <a:p>
            <a:pPr>
              <a:spcAft>
                <a:spcPts val="1200"/>
              </a:spcAft>
              <a:buNone/>
            </a:pPr>
            <a:r>
              <a:rPr lang="en-US" sz="2000" b="1" i="1" u="sng" dirty="0">
                <a:solidFill>
                  <a:srgbClr val="1F2328"/>
                </a:solidFill>
                <a:effectLst/>
                <a:latin typeface="-apple-system"/>
              </a:rPr>
              <a:t>Basic </a:t>
            </a:r>
          </a:p>
          <a:p>
            <a:pPr>
              <a:spcAft>
                <a:spcPts val="1200"/>
              </a:spcAft>
              <a:buNone/>
            </a:pPr>
            <a:r>
              <a:rPr lang="en-US" sz="1400" b="0" i="0" dirty="0">
                <a:solidFill>
                  <a:srgbClr val="1F2328"/>
                </a:solidFill>
                <a:effectLst/>
                <a:latin typeface="-apple-system"/>
              </a:rPr>
              <a:t>1)weather app Github Repository Link: </a:t>
            </a:r>
            <a:r>
              <a:rPr lang="en-US" sz="1400" b="0" i="0" u="sng" dirty="0">
                <a:solidFill>
                  <a:srgbClr val="0969DA"/>
                </a:solidFill>
                <a:effectLst/>
                <a:latin typeface="-apple-system"/>
                <a:hlinkClick r:id="rId2"/>
              </a:rPr>
              <a:t>https://github.com/chandrakant131103/Weather-APP---Unified-Mentor-UM-</a:t>
            </a:r>
            <a:endParaRPr lang="en-US" sz="1400" b="0" i="0" dirty="0">
              <a:solidFill>
                <a:srgbClr val="1F2328"/>
              </a:solidFill>
              <a:effectLst/>
              <a:latin typeface="-apple-system"/>
            </a:endParaRPr>
          </a:p>
          <a:p>
            <a:pPr>
              <a:spcAft>
                <a:spcPts val="1200"/>
              </a:spcAft>
              <a:buNone/>
            </a:pPr>
            <a:r>
              <a:rPr lang="en-US" sz="1400" b="0" i="0" dirty="0">
                <a:solidFill>
                  <a:srgbClr val="1F2328"/>
                </a:solidFill>
                <a:effectLst/>
                <a:latin typeface="-apple-system"/>
              </a:rPr>
              <a:t>2)image slider Github Repository Link : </a:t>
            </a:r>
            <a:r>
              <a:rPr lang="en-US" sz="1400" b="0" i="0" u="sng" dirty="0">
                <a:solidFill>
                  <a:srgbClr val="0969DA"/>
                </a:solidFill>
                <a:effectLst/>
                <a:latin typeface="-apple-system"/>
                <a:hlinkClick r:id="rId3"/>
              </a:rPr>
              <a:t>https://github.com/chandrakant131103/Image-Slider--Unifield-Mentor-UM-</a:t>
            </a:r>
            <a:endParaRPr lang="en-US" sz="1400" b="0" i="0" dirty="0">
              <a:solidFill>
                <a:srgbClr val="1F2328"/>
              </a:solidFill>
              <a:effectLst/>
              <a:latin typeface="-apple-system"/>
            </a:endParaRPr>
          </a:p>
          <a:p>
            <a:pPr>
              <a:spcAft>
                <a:spcPts val="1200"/>
              </a:spcAft>
              <a:buNone/>
            </a:pPr>
            <a:r>
              <a:rPr lang="en-US" sz="1400" b="0" i="0" dirty="0">
                <a:solidFill>
                  <a:srgbClr val="1F2328"/>
                </a:solidFill>
                <a:effectLst/>
                <a:latin typeface="-apple-system"/>
              </a:rPr>
              <a:t>3)interactive quiz Github Repository Link : </a:t>
            </a:r>
            <a:r>
              <a:rPr lang="en-US" sz="1400" b="0" i="0" u="sng" dirty="0">
                <a:solidFill>
                  <a:srgbClr val="0969DA"/>
                </a:solidFill>
                <a:effectLst/>
                <a:latin typeface="-apple-system"/>
                <a:hlinkClick r:id="rId4"/>
              </a:rPr>
              <a:t>https://github.com/chandrakant131103/interactive-quiz-Unified-Mentor-UM-</a:t>
            </a:r>
            <a:endParaRPr lang="en-US" sz="1400" b="0" i="0" dirty="0">
              <a:solidFill>
                <a:srgbClr val="1F2328"/>
              </a:solidFill>
              <a:effectLst/>
              <a:latin typeface="-apple-system"/>
            </a:endParaRPr>
          </a:p>
          <a:p>
            <a:pPr>
              <a:spcAft>
                <a:spcPts val="1200"/>
              </a:spcAft>
              <a:buNone/>
            </a:pPr>
            <a:r>
              <a:rPr lang="en-US" sz="1400" b="0" i="0" dirty="0">
                <a:solidFill>
                  <a:srgbClr val="1F2328"/>
                </a:solidFill>
                <a:effectLst/>
                <a:latin typeface="-apple-system"/>
              </a:rPr>
              <a:t>4)Interactive Infographics Github Repository Link : </a:t>
            </a:r>
            <a:r>
              <a:rPr lang="en-US" sz="1400" b="0" i="0" u="sng" dirty="0">
                <a:solidFill>
                  <a:srgbClr val="0969DA"/>
                </a:solidFill>
                <a:effectLst/>
                <a:latin typeface="-apple-system"/>
                <a:hlinkClick r:id="rId5"/>
              </a:rPr>
              <a:t>https://github.com/chandrakant131103/Interactive-Infographics-Unified-Mentor-UM-</a:t>
            </a:r>
            <a:endParaRPr lang="en-US" sz="1400" b="0" i="0" dirty="0">
              <a:solidFill>
                <a:srgbClr val="1F2328"/>
              </a:solidFill>
              <a:effectLst/>
              <a:latin typeface="-apple-system"/>
            </a:endParaRPr>
          </a:p>
          <a:p>
            <a:pPr>
              <a:spcAft>
                <a:spcPts val="1200"/>
              </a:spcAft>
              <a:buNone/>
            </a:pPr>
            <a:r>
              <a:rPr lang="en-US" sz="2000" b="1" i="1" u="sng" dirty="0">
                <a:solidFill>
                  <a:srgbClr val="1F2328"/>
                </a:solidFill>
                <a:effectLst/>
                <a:latin typeface="-apple-system"/>
              </a:rPr>
              <a:t>advanced</a:t>
            </a:r>
          </a:p>
          <a:p>
            <a:pPr>
              <a:spcAft>
                <a:spcPts val="1200"/>
              </a:spcAft>
              <a:buNone/>
            </a:pPr>
            <a:r>
              <a:rPr lang="en-US" sz="1400" b="0" i="0" dirty="0">
                <a:solidFill>
                  <a:srgbClr val="1F2328"/>
                </a:solidFill>
                <a:effectLst/>
                <a:latin typeface="-apple-system"/>
              </a:rPr>
              <a:t>5)Secure &amp; Share Govt Document with Family Members Github Repository Link : </a:t>
            </a:r>
            <a:r>
              <a:rPr lang="en-US" sz="1400" b="0" i="0" u="sng" dirty="0">
                <a:solidFill>
                  <a:srgbClr val="0969DA"/>
                </a:solidFill>
                <a:effectLst/>
                <a:latin typeface="-apple-system"/>
                <a:hlinkClick r:id="rId6"/>
              </a:rPr>
              <a:t>https://github.com/chandrakant131103/Government-Document-Sharing-Portal-Unified-Mentor-UM-</a:t>
            </a:r>
            <a:endParaRPr lang="en-US" sz="1400" u="sng" dirty="0">
              <a:solidFill>
                <a:srgbClr val="1F2328"/>
              </a:solidFill>
              <a:latin typeface="-apple-system"/>
            </a:endParaRPr>
          </a:p>
          <a:p>
            <a:pPr>
              <a:spcAft>
                <a:spcPts val="1200"/>
              </a:spcAft>
              <a:buNone/>
            </a:pPr>
            <a:r>
              <a:rPr lang="en-US" sz="1400" b="0" i="0" dirty="0">
                <a:solidFill>
                  <a:srgbClr val="1F2328"/>
                </a:solidFill>
                <a:effectLst/>
                <a:latin typeface="-apple-system"/>
              </a:rPr>
              <a:t>Netlify Hosted Link : </a:t>
            </a:r>
            <a:r>
              <a:rPr lang="en-US" sz="1400" b="0" i="0" u="sng" dirty="0">
                <a:solidFill>
                  <a:srgbClr val="0969DA"/>
                </a:solidFill>
                <a:effectLst/>
                <a:latin typeface="-apple-system"/>
                <a:hlinkClick r:id="rId7"/>
              </a:rPr>
              <a:t>https://neon-hummingbird-3ec4fa.netlify.app/</a:t>
            </a:r>
            <a:endParaRPr lang="en-US" sz="1400" b="0" i="0" dirty="0">
              <a:solidFill>
                <a:srgbClr val="1F2328"/>
              </a:solidFill>
              <a:effectLst/>
              <a:latin typeface="-apple-system"/>
            </a:endParaRPr>
          </a:p>
          <a:p>
            <a:pPr>
              <a:spcAft>
                <a:spcPts val="1200"/>
              </a:spcAft>
              <a:buNone/>
            </a:pPr>
            <a:r>
              <a:rPr lang="en-US" sz="1400" b="0" i="0" dirty="0">
                <a:solidFill>
                  <a:srgbClr val="1F2328"/>
                </a:solidFill>
                <a:effectLst/>
                <a:latin typeface="-apple-system"/>
              </a:rPr>
              <a:t>6)clinic management system Github Repository Link : </a:t>
            </a:r>
            <a:r>
              <a:rPr lang="en-US" sz="1400" b="0" i="0" u="sng" dirty="0">
                <a:solidFill>
                  <a:srgbClr val="0969DA"/>
                </a:solidFill>
                <a:effectLst/>
                <a:latin typeface="-apple-system"/>
                <a:hlinkClick r:id="rId8"/>
              </a:rPr>
              <a:t>https://github.com/chandrakant131103/Clinic-Management-System---Unified-Mentor-UM-</a:t>
            </a:r>
            <a:endParaRPr lang="en-US" sz="1400" b="0" i="0" dirty="0">
              <a:solidFill>
                <a:srgbClr val="1F2328"/>
              </a:solidFill>
              <a:effectLst/>
              <a:latin typeface="-apple-system"/>
            </a:endParaRPr>
          </a:p>
          <a:p>
            <a:r>
              <a:rPr lang="en-US" sz="1400" b="0" i="0" dirty="0">
                <a:solidFill>
                  <a:srgbClr val="1F2328"/>
                </a:solidFill>
                <a:effectLst/>
                <a:latin typeface="-apple-system"/>
              </a:rPr>
              <a:t>Netlify Hosted Link : </a:t>
            </a:r>
            <a:r>
              <a:rPr lang="en-US" sz="1400" b="0" i="0" u="sng" dirty="0">
                <a:solidFill>
                  <a:srgbClr val="0969DA"/>
                </a:solidFill>
                <a:effectLst/>
                <a:latin typeface="-apple-system"/>
                <a:hlinkClick r:id="rId9"/>
              </a:rPr>
              <a:t>https://gregarious-naiad-8abe52.netlify.app/</a:t>
            </a:r>
            <a:endParaRPr lang="en-US" sz="1400" b="0" i="0" dirty="0">
              <a:solidFill>
                <a:srgbClr val="1F2328"/>
              </a:solidFill>
              <a:effectLst/>
              <a:latin typeface="-apple-system"/>
            </a:endParaRPr>
          </a:p>
        </p:txBody>
      </p:sp>
    </p:spTree>
    <p:extLst>
      <p:ext uri="{BB962C8B-B14F-4D97-AF65-F5344CB8AC3E}">
        <p14:creationId xmlns:p14="http://schemas.microsoft.com/office/powerpoint/2010/main" val="2795861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EEE930-2382-4A7C-3F1D-B8F690CB2F27}"/>
              </a:ext>
            </a:extLst>
          </p:cNvPr>
          <p:cNvSpPr txBox="1"/>
          <p:nvPr/>
        </p:nvSpPr>
        <p:spPr>
          <a:xfrm>
            <a:off x="83173" y="349279"/>
            <a:ext cx="12025654" cy="6340197"/>
          </a:xfrm>
          <a:prstGeom prst="rect">
            <a:avLst/>
          </a:prstGeom>
          <a:solidFill>
            <a:schemeClr val="bg1"/>
          </a:solidFill>
        </p:spPr>
        <p:txBody>
          <a:bodyPr wrap="square">
            <a:spAutoFit/>
          </a:bodyPr>
          <a:lstStyle/>
          <a:p>
            <a:pPr algn="l">
              <a:spcAft>
                <a:spcPts val="1200"/>
              </a:spcAft>
              <a:buNone/>
            </a:pPr>
            <a:r>
              <a:rPr lang="en-US" b="1" i="0" u="sng" dirty="0">
                <a:solidFill>
                  <a:srgbClr val="1F2328"/>
                </a:solidFill>
                <a:effectLst/>
                <a:highlight>
                  <a:srgbClr val="FFFF00"/>
                </a:highlight>
                <a:latin typeface="-apple-system"/>
              </a:rPr>
              <a:t> (BASIC) </a:t>
            </a:r>
            <a:r>
              <a:rPr lang="en-US" b="1" i="0" u="sng" dirty="0">
                <a:solidFill>
                  <a:srgbClr val="1F2328"/>
                </a:solidFill>
                <a:effectLst/>
                <a:highlight>
                  <a:srgbClr val="FFFF00"/>
                </a:highlight>
                <a:latin typeface="Segoe UI Variable Text Semibold" pitchFamily="2" charset="0"/>
                <a:ea typeface="Cambria Math" panose="02040503050406030204" pitchFamily="18" charset="0"/>
              </a:rPr>
              <a:t>PROJECT 1 -Weather App  ABSTRACT EXPLAINATION</a:t>
            </a:r>
          </a:p>
          <a:p>
            <a:pPr algn="l">
              <a:spcAft>
                <a:spcPts val="1200"/>
              </a:spcAft>
              <a:buNone/>
            </a:pPr>
            <a:r>
              <a:rPr lang="en-US" b="1" u="sng" dirty="0">
                <a:solidFill>
                  <a:srgbClr val="1F2328"/>
                </a:solidFill>
                <a:latin typeface="Cambria Math" panose="02040503050406030204" pitchFamily="18" charset="0"/>
                <a:ea typeface="Cambria Math" panose="02040503050406030204" pitchFamily="18" charset="0"/>
              </a:rPr>
              <a:t>ALONG WITH GITHUB LINK FOLLOWED BY SCREENSHOT</a:t>
            </a:r>
            <a:endParaRPr lang="en-US" b="1" i="0" u="sng" dirty="0">
              <a:solidFill>
                <a:srgbClr val="1F2328"/>
              </a:solidFill>
              <a:effectLst/>
              <a:latin typeface="Cambria Math" panose="02040503050406030204" pitchFamily="18" charset="0"/>
              <a:ea typeface="Cambria Math" panose="02040503050406030204" pitchFamily="18" charset="0"/>
            </a:endParaRPr>
          </a:p>
          <a:p>
            <a:pPr algn="l">
              <a:spcAft>
                <a:spcPts val="1200"/>
              </a:spcAft>
              <a:buNone/>
            </a:pPr>
            <a:r>
              <a:rPr lang="en-US" b="0" i="0" dirty="0">
                <a:solidFill>
                  <a:srgbClr val="1F2328"/>
                </a:solidFill>
                <a:effectLst/>
                <a:latin typeface="-apple-system"/>
              </a:rPr>
              <a:t>This is a simple web-based weather app built using HTML, CSS, and JavaScript. It allows users to enter a city name and retrieve real-time weather data using the OpenWeatherMap API.</a:t>
            </a:r>
          </a:p>
          <a:p>
            <a:pPr algn="l">
              <a:spcAft>
                <a:spcPts val="1200"/>
              </a:spcAft>
              <a:buNone/>
            </a:pPr>
            <a:r>
              <a:rPr lang="en-US" b="0" i="0" dirty="0">
                <a:solidFill>
                  <a:srgbClr val="1F2328"/>
                </a:solidFill>
                <a:effectLst/>
                <a:latin typeface="-apple-system"/>
              </a:rPr>
              <a:t>Features 1)Responsive design for mobile and desktop 2) Displays temperature, weather description, and icon 3)Handles empty input and invalid city errors 4) Integrates seamlessly with OpenWeatherMap API</a:t>
            </a:r>
          </a:p>
          <a:p>
            <a:pPr algn="l">
              <a:spcAft>
                <a:spcPts val="1200"/>
              </a:spcAft>
              <a:buNone/>
            </a:pPr>
            <a:r>
              <a:rPr lang="en-US" b="1" i="0" u="sng" dirty="0">
                <a:solidFill>
                  <a:srgbClr val="1F2328"/>
                </a:solidFill>
                <a:effectLst/>
                <a:latin typeface="Cambria Math" panose="02040503050406030204" pitchFamily="18" charset="0"/>
                <a:ea typeface="Cambria Math" panose="02040503050406030204" pitchFamily="18" charset="0"/>
              </a:rPr>
              <a:t>How to Run the App</a:t>
            </a:r>
          </a:p>
          <a:p>
            <a:pPr algn="l">
              <a:spcAft>
                <a:spcPts val="1200"/>
              </a:spcAft>
              <a:buNone/>
            </a:pPr>
            <a:r>
              <a:rPr lang="en-US" b="0" i="0" dirty="0">
                <a:solidFill>
                  <a:srgbClr val="1F2328"/>
                </a:solidFill>
                <a:effectLst/>
                <a:latin typeface="-apple-system"/>
              </a:rPr>
              <a:t>1)Open the index.html file with any modern browser. 2)Enter a city name (e.g., "Tokyo", "London", "Jodhpur") in the input field. 3)Click the Get Weather button or press Enter to retrieve weather </a:t>
            </a:r>
            <a:r>
              <a:rPr lang="en-US" b="0" i="0" dirty="0" err="1">
                <a:solidFill>
                  <a:srgbClr val="1F2328"/>
                </a:solidFill>
                <a:effectLst/>
                <a:latin typeface="-apple-system"/>
              </a:rPr>
              <a:t>info.If</a:t>
            </a:r>
            <a:r>
              <a:rPr lang="en-US" b="0" i="0" dirty="0">
                <a:solidFill>
                  <a:srgbClr val="1F2328"/>
                </a:solidFill>
                <a:effectLst/>
                <a:latin typeface="-apple-system"/>
              </a:rPr>
              <a:t> you click incorrect Then it will say </a:t>
            </a:r>
            <a:r>
              <a:rPr lang="en-US" b="0" i="0" dirty="0" err="1">
                <a:solidFill>
                  <a:srgbClr val="1F2328"/>
                </a:solidFill>
                <a:effectLst/>
                <a:latin typeface="-apple-system"/>
              </a:rPr>
              <a:t>api</a:t>
            </a:r>
            <a:r>
              <a:rPr lang="en-US" b="0" i="0" dirty="0">
                <a:solidFill>
                  <a:srgbClr val="1F2328"/>
                </a:solidFill>
                <a:effectLst/>
                <a:latin typeface="-apple-system"/>
              </a:rPr>
              <a:t> error or city not found.</a:t>
            </a:r>
          </a:p>
          <a:p>
            <a:pPr algn="l">
              <a:spcAft>
                <a:spcPts val="1200"/>
              </a:spcAft>
              <a:buNone/>
            </a:pPr>
            <a:r>
              <a:rPr lang="en-US" b="1" i="1" u="sng" dirty="0">
                <a:solidFill>
                  <a:srgbClr val="1F2328"/>
                </a:solidFill>
                <a:effectLst/>
                <a:latin typeface="-apple-system"/>
              </a:rPr>
              <a:t>Notes</a:t>
            </a:r>
          </a:p>
          <a:p>
            <a:pPr algn="l">
              <a:spcAft>
                <a:spcPts val="1200"/>
              </a:spcAft>
              <a:buNone/>
            </a:pPr>
            <a:r>
              <a:rPr lang="en-US" b="0" i="0" dirty="0">
                <a:solidFill>
                  <a:srgbClr val="1F2328"/>
                </a:solidFill>
                <a:effectLst/>
                <a:latin typeface="-apple-system"/>
              </a:rPr>
              <a:t>1)Make sure your system is connected to the internet so API is fetched live weather condition. 2)Replace the API key in the JavaScript section if needed or if is not working. 3)if you deploy this app publicly, never expose your API key directly in the client-side code.</a:t>
            </a:r>
          </a:p>
          <a:p>
            <a:pPr algn="l">
              <a:spcAft>
                <a:spcPts val="1200"/>
              </a:spcAft>
            </a:pPr>
            <a:r>
              <a:rPr lang="en-US" b="0" i="0" dirty="0">
                <a:solidFill>
                  <a:srgbClr val="1F2328"/>
                </a:solidFill>
                <a:effectLst/>
                <a:latin typeface="-apple-system"/>
              </a:rPr>
              <a:t>Responsive Design The app includes basic media queries for a smooth experience on devices with screens smaller than 600px.</a:t>
            </a:r>
          </a:p>
          <a:p>
            <a:pPr>
              <a:spcAft>
                <a:spcPts val="1200"/>
              </a:spcAft>
            </a:pPr>
            <a:r>
              <a:rPr lang="en-US" dirty="0">
                <a:solidFill>
                  <a:srgbClr val="1F2328"/>
                </a:solidFill>
                <a:highlight>
                  <a:srgbClr val="FFFF00"/>
                </a:highlight>
                <a:latin typeface="-apple-system"/>
              </a:rPr>
              <a:t>Github Link :  </a:t>
            </a:r>
            <a:r>
              <a:rPr lang="en-US" u="sng" dirty="0">
                <a:solidFill>
                  <a:srgbClr val="0969DA"/>
                </a:solidFill>
                <a:highlight>
                  <a:srgbClr val="FFFF00"/>
                </a:highlight>
                <a:latin typeface="-apple-system"/>
                <a:hlinkClick r:id="rId2"/>
              </a:rPr>
              <a:t>https://github.com/chandrakant131103/Weather-APP---Unified-Mentor-UM-</a:t>
            </a:r>
            <a:endParaRPr lang="en-US" dirty="0">
              <a:solidFill>
                <a:srgbClr val="1F2328"/>
              </a:solidFill>
              <a:highlight>
                <a:srgbClr val="FFFF00"/>
              </a:highlight>
              <a:latin typeface="-apple-system"/>
            </a:endParaRPr>
          </a:p>
          <a:p>
            <a:pPr algn="l">
              <a:spcAft>
                <a:spcPts val="1200"/>
              </a:spcAft>
            </a:pPr>
            <a:endParaRPr lang="en-US" b="0" i="0" dirty="0">
              <a:solidFill>
                <a:srgbClr val="1F2328"/>
              </a:solidFill>
              <a:effectLst/>
              <a:latin typeface="-apple-system"/>
            </a:endParaRPr>
          </a:p>
        </p:txBody>
      </p:sp>
    </p:spTree>
    <p:extLst>
      <p:ext uri="{BB962C8B-B14F-4D97-AF65-F5344CB8AC3E}">
        <p14:creationId xmlns:p14="http://schemas.microsoft.com/office/powerpoint/2010/main" val="3253075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DD4A32-1E34-AECC-2512-E2D998BE2D1C}"/>
              </a:ext>
            </a:extLst>
          </p:cNvPr>
          <p:cNvSpPr txBox="1"/>
          <p:nvPr/>
        </p:nvSpPr>
        <p:spPr>
          <a:xfrm>
            <a:off x="275303" y="198792"/>
            <a:ext cx="3244645" cy="707886"/>
          </a:xfrm>
          <a:prstGeom prst="rect">
            <a:avLst/>
          </a:prstGeom>
          <a:solidFill>
            <a:schemeClr val="bg2"/>
          </a:solidFill>
        </p:spPr>
        <p:txBody>
          <a:bodyPr wrap="square">
            <a:spAutoFit/>
          </a:bodyPr>
          <a:lstStyle/>
          <a:p>
            <a:r>
              <a:rPr lang="en-IN" sz="2000" b="1" dirty="0">
                <a:solidFill>
                  <a:srgbClr val="202124"/>
                </a:solidFill>
                <a:effectLst/>
                <a:latin typeface="Segoe UI Variable Text Semibold" pitchFamily="2" charset="0"/>
              </a:rPr>
              <a:t>Project 1 –WEATHER APP</a:t>
            </a:r>
          </a:p>
          <a:p>
            <a:endParaRPr lang="en-IN" sz="2000" b="1" i="0" dirty="0">
              <a:solidFill>
                <a:srgbClr val="202124"/>
              </a:solidFill>
              <a:effectLst/>
              <a:latin typeface="Segoe UI Variable Text Semibold" pitchFamily="2" charset="0"/>
            </a:endParaRPr>
          </a:p>
        </p:txBody>
      </p:sp>
      <p:sp>
        <p:nvSpPr>
          <p:cNvPr id="5" name="TextBox 4">
            <a:extLst>
              <a:ext uri="{FF2B5EF4-FFF2-40B4-BE49-F238E27FC236}">
                <a16:creationId xmlns:a16="http://schemas.microsoft.com/office/drawing/2014/main" id="{62854362-46AF-EA83-D45B-BB80676EA2C4}"/>
              </a:ext>
            </a:extLst>
          </p:cNvPr>
          <p:cNvSpPr txBox="1"/>
          <p:nvPr/>
        </p:nvSpPr>
        <p:spPr>
          <a:xfrm>
            <a:off x="167148" y="748551"/>
            <a:ext cx="6096000" cy="646331"/>
          </a:xfrm>
          <a:prstGeom prst="rect">
            <a:avLst/>
          </a:prstGeom>
          <a:noFill/>
        </p:spPr>
        <p:txBody>
          <a:bodyPr wrap="square">
            <a:spAutoFit/>
          </a:bodyPr>
          <a:lstStyle/>
          <a:p>
            <a:br>
              <a:rPr lang="en-IN" dirty="0"/>
            </a:br>
            <a:r>
              <a:rPr lang="en-IN" b="0" i="0" dirty="0">
                <a:solidFill>
                  <a:srgbClr val="202124"/>
                </a:solidFill>
                <a:effectLst/>
                <a:latin typeface="Roboto"/>
              </a:rPr>
              <a:t>Including screenshots and explanation</a:t>
            </a:r>
            <a:endParaRPr lang="en-IN" dirty="0"/>
          </a:p>
        </p:txBody>
      </p:sp>
      <p:sp>
        <p:nvSpPr>
          <p:cNvPr id="7" name="TextBox 6">
            <a:extLst>
              <a:ext uri="{FF2B5EF4-FFF2-40B4-BE49-F238E27FC236}">
                <a16:creationId xmlns:a16="http://schemas.microsoft.com/office/drawing/2014/main" id="{DB8D826B-38E7-84AD-EBD8-CF03FCEE2019}"/>
              </a:ext>
            </a:extLst>
          </p:cNvPr>
          <p:cNvSpPr txBox="1"/>
          <p:nvPr/>
        </p:nvSpPr>
        <p:spPr>
          <a:xfrm>
            <a:off x="4817807" y="198792"/>
            <a:ext cx="6096000" cy="369332"/>
          </a:xfrm>
          <a:prstGeom prst="rect">
            <a:avLst/>
          </a:prstGeom>
          <a:noFill/>
        </p:spPr>
        <p:txBody>
          <a:bodyPr wrap="square">
            <a:spAutoFit/>
          </a:bodyPr>
          <a:lstStyle/>
          <a:p>
            <a:pPr>
              <a:spcAft>
                <a:spcPts val="1200"/>
              </a:spcAft>
              <a:buNone/>
            </a:pPr>
            <a:r>
              <a:rPr lang="en-US" sz="1800" b="0" i="0" dirty="0">
                <a:solidFill>
                  <a:srgbClr val="1F2328"/>
                </a:solidFill>
                <a:effectLst/>
                <a:latin typeface="-apple-system"/>
              </a:rPr>
              <a:t>	</a:t>
            </a:r>
          </a:p>
        </p:txBody>
      </p:sp>
      <p:pic>
        <p:nvPicPr>
          <p:cNvPr id="9" name="Picture 8">
            <a:extLst>
              <a:ext uri="{FF2B5EF4-FFF2-40B4-BE49-F238E27FC236}">
                <a16:creationId xmlns:a16="http://schemas.microsoft.com/office/drawing/2014/main" id="{518B9062-09D8-9835-416E-E6FCAB08A5E3}"/>
              </a:ext>
            </a:extLst>
          </p:cNvPr>
          <p:cNvPicPr>
            <a:picLocks noChangeAspect="1"/>
          </p:cNvPicPr>
          <p:nvPr/>
        </p:nvPicPr>
        <p:blipFill>
          <a:blip r:embed="rId2">
            <a:extLst>
              <a:ext uri="{28A0092B-C50C-407E-A947-70E740481C1C}">
                <a14:useLocalDpi xmlns:a14="http://schemas.microsoft.com/office/drawing/2010/main" val="0"/>
              </a:ext>
            </a:extLst>
          </a:blip>
          <a:srcRect l="31042" t="31253" r="29232" b="34712"/>
          <a:stretch>
            <a:fillRect/>
          </a:stretch>
        </p:blipFill>
        <p:spPr>
          <a:xfrm>
            <a:off x="436084" y="1371555"/>
            <a:ext cx="4843306" cy="2334096"/>
          </a:xfrm>
          <a:prstGeom prst="rect">
            <a:avLst/>
          </a:prstGeom>
        </p:spPr>
      </p:pic>
      <p:pic>
        <p:nvPicPr>
          <p:cNvPr id="11" name="Picture 10">
            <a:extLst>
              <a:ext uri="{FF2B5EF4-FFF2-40B4-BE49-F238E27FC236}">
                <a16:creationId xmlns:a16="http://schemas.microsoft.com/office/drawing/2014/main" id="{07B68C37-113D-1C62-75BD-2E19F04FD4FD}"/>
              </a:ext>
            </a:extLst>
          </p:cNvPr>
          <p:cNvPicPr>
            <a:picLocks noChangeAspect="1"/>
          </p:cNvPicPr>
          <p:nvPr/>
        </p:nvPicPr>
        <p:blipFill>
          <a:blip r:embed="rId3">
            <a:extLst>
              <a:ext uri="{28A0092B-C50C-407E-A947-70E740481C1C}">
                <a14:useLocalDpi xmlns:a14="http://schemas.microsoft.com/office/drawing/2010/main" val="0"/>
              </a:ext>
            </a:extLst>
          </a:blip>
          <a:srcRect l="34363" t="29503" r="25829" b="24708"/>
          <a:stretch>
            <a:fillRect/>
          </a:stretch>
        </p:blipFill>
        <p:spPr>
          <a:xfrm>
            <a:off x="5548325" y="457200"/>
            <a:ext cx="4853354" cy="3140186"/>
          </a:xfrm>
          <a:prstGeom prst="rect">
            <a:avLst/>
          </a:prstGeom>
        </p:spPr>
      </p:pic>
      <p:pic>
        <p:nvPicPr>
          <p:cNvPr id="13" name="Picture 12">
            <a:extLst>
              <a:ext uri="{FF2B5EF4-FFF2-40B4-BE49-F238E27FC236}">
                <a16:creationId xmlns:a16="http://schemas.microsoft.com/office/drawing/2014/main" id="{8D9398C3-E842-9848-F52B-CDBE2A9BBE3D}"/>
              </a:ext>
            </a:extLst>
          </p:cNvPr>
          <p:cNvPicPr>
            <a:picLocks noChangeAspect="1"/>
          </p:cNvPicPr>
          <p:nvPr/>
        </p:nvPicPr>
        <p:blipFill>
          <a:blip r:embed="rId4">
            <a:extLst>
              <a:ext uri="{28A0092B-C50C-407E-A947-70E740481C1C}">
                <a14:useLocalDpi xmlns:a14="http://schemas.microsoft.com/office/drawing/2010/main" val="0"/>
              </a:ext>
            </a:extLst>
          </a:blip>
          <a:srcRect l="31297" t="27722" r="30583" b="24782"/>
          <a:stretch>
            <a:fillRect/>
          </a:stretch>
        </p:blipFill>
        <p:spPr>
          <a:xfrm>
            <a:off x="1143050" y="3749943"/>
            <a:ext cx="3398650" cy="2976465"/>
          </a:xfrm>
          <a:prstGeom prst="rect">
            <a:avLst/>
          </a:prstGeom>
        </p:spPr>
      </p:pic>
      <p:pic>
        <p:nvPicPr>
          <p:cNvPr id="17" name="Picture 16">
            <a:extLst>
              <a:ext uri="{FF2B5EF4-FFF2-40B4-BE49-F238E27FC236}">
                <a16:creationId xmlns:a16="http://schemas.microsoft.com/office/drawing/2014/main" id="{46E3D5C9-859D-06B3-8B14-DB357BE9E962}"/>
              </a:ext>
            </a:extLst>
          </p:cNvPr>
          <p:cNvPicPr>
            <a:picLocks noChangeAspect="1"/>
          </p:cNvPicPr>
          <p:nvPr/>
        </p:nvPicPr>
        <p:blipFill>
          <a:blip r:embed="rId5">
            <a:extLst>
              <a:ext uri="{28A0092B-C50C-407E-A947-70E740481C1C}">
                <a14:useLocalDpi xmlns:a14="http://schemas.microsoft.com/office/drawing/2010/main" val="0"/>
              </a:ext>
            </a:extLst>
          </a:blip>
          <a:srcRect l="20025" t="20762" r="15934" b="7502"/>
          <a:stretch>
            <a:fillRect/>
          </a:stretch>
        </p:blipFill>
        <p:spPr>
          <a:xfrm>
            <a:off x="5884227" y="3705651"/>
            <a:ext cx="4423119" cy="2842886"/>
          </a:xfrm>
          <a:prstGeom prst="rect">
            <a:avLst/>
          </a:prstGeom>
        </p:spPr>
      </p:pic>
    </p:spTree>
    <p:extLst>
      <p:ext uri="{BB962C8B-B14F-4D97-AF65-F5344CB8AC3E}">
        <p14:creationId xmlns:p14="http://schemas.microsoft.com/office/powerpoint/2010/main" val="466759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6C7EC2-B4A2-D2E9-C2C3-8A491301E8C6}"/>
              </a:ext>
            </a:extLst>
          </p:cNvPr>
          <p:cNvSpPr txBox="1"/>
          <p:nvPr/>
        </p:nvSpPr>
        <p:spPr>
          <a:xfrm>
            <a:off x="233265" y="158621"/>
            <a:ext cx="7006983" cy="646331"/>
          </a:xfrm>
          <a:prstGeom prst="rect">
            <a:avLst/>
          </a:prstGeom>
          <a:solidFill>
            <a:schemeClr val="accent1">
              <a:lumMod val="20000"/>
              <a:lumOff val="80000"/>
            </a:schemeClr>
          </a:solidFill>
        </p:spPr>
        <p:txBody>
          <a:bodyPr wrap="none" rtlCol="0">
            <a:spAutoFit/>
          </a:bodyPr>
          <a:lstStyle/>
          <a:p>
            <a:r>
              <a:rPr lang="en-IN" b="1" dirty="0">
                <a:solidFill>
                  <a:srgbClr val="202124"/>
                </a:solidFill>
                <a:latin typeface="Roboto"/>
              </a:rPr>
              <a:t>(BASIC) </a:t>
            </a:r>
            <a:r>
              <a:rPr lang="en-IN" b="1" i="0" dirty="0">
                <a:solidFill>
                  <a:srgbClr val="202124"/>
                </a:solidFill>
                <a:effectLst/>
                <a:latin typeface="Roboto"/>
              </a:rPr>
              <a:t>Project  2 – Image Slider  ABSTRACT EXPLAINATION </a:t>
            </a:r>
          </a:p>
          <a:p>
            <a:r>
              <a:rPr lang="en-IN" dirty="0"/>
              <a:t> </a:t>
            </a:r>
          </a:p>
        </p:txBody>
      </p:sp>
      <p:sp>
        <p:nvSpPr>
          <p:cNvPr id="4" name="Rectangle 1">
            <a:extLst>
              <a:ext uri="{FF2B5EF4-FFF2-40B4-BE49-F238E27FC236}">
                <a16:creationId xmlns:a16="http://schemas.microsoft.com/office/drawing/2014/main" id="{198E301B-1745-F489-036D-5CF1F68DFFB8}"/>
              </a:ext>
            </a:extLst>
          </p:cNvPr>
          <p:cNvSpPr>
            <a:spLocks noChangeArrowheads="1"/>
          </p:cNvSpPr>
          <p:nvPr/>
        </p:nvSpPr>
        <p:spPr bwMode="auto">
          <a:xfrm>
            <a:off x="149290" y="681843"/>
            <a:ext cx="11597952" cy="60939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a:ln>
                  <a:noFill/>
                </a:ln>
                <a:solidFill>
                  <a:srgbClr val="1F2328"/>
                </a:solidFill>
                <a:effectLst/>
                <a:latin typeface="-apple-system"/>
              </a:rPr>
              <a:t>How to Run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sng"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rgbClr val="1F2328"/>
                </a:solidFill>
                <a:effectLst/>
                <a:latin typeface="-apple-system"/>
              </a:rPr>
              <a:t>Ensure all files are in the same directory.</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0" i="0" u="none" strike="noStrike" cap="none" normalizeH="0" baseline="0" dirty="0">
                <a:ln>
                  <a:noFill/>
                </a:ln>
                <a:solidFill>
                  <a:srgbClr val="1F2328"/>
                </a:solidFill>
                <a:effectLst/>
                <a:latin typeface="-apple-system"/>
              </a:rPr>
              <a:t>Replace the placeholder image URLs in </a:t>
            </a:r>
            <a:r>
              <a:rPr kumimoji="0" lang="en-US" altLang="en-US" b="0" i="0" u="none" strike="noStrike" cap="none" normalizeH="0" baseline="0" dirty="0">
                <a:ln>
                  <a:noFill/>
                </a:ln>
                <a:solidFill>
                  <a:srgbClr val="1F2328"/>
                </a:solidFill>
                <a:effectLst/>
                <a:latin typeface="Monaspace Neon"/>
              </a:rPr>
              <a:t>ischan.js</a:t>
            </a:r>
            <a:r>
              <a:rPr kumimoji="0" lang="en-US" altLang="en-US" b="0" i="0" u="none" strike="noStrike" cap="none" normalizeH="0" baseline="0" dirty="0">
                <a:ln>
                  <a:noFill/>
                </a:ln>
                <a:solidFill>
                  <a:srgbClr val="1F2328"/>
                </a:solidFill>
                <a:effectLst/>
                <a:latin typeface="-apple-system"/>
              </a:rPr>
              <a:t> with your own image paths is you want your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0" i="0" u="none" strike="noStrike" cap="none" normalizeH="0" baseline="0" dirty="0">
                <a:ln>
                  <a:noFill/>
                </a:ln>
                <a:solidFill>
                  <a:srgbClr val="1F2328"/>
                </a:solidFill>
                <a:effectLst/>
                <a:latin typeface="-apple-system"/>
              </a:rPr>
              <a:t>images to placed in it. I have publicly placed in images folder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0" i="0" u="none" strike="noStrike" cap="none" normalizeH="0" baseline="0" dirty="0">
                <a:ln>
                  <a:noFill/>
                </a:ln>
                <a:solidFill>
                  <a:srgbClr val="1F2328"/>
                </a:solidFill>
                <a:effectLst/>
                <a:latin typeface="-apple-system"/>
              </a:rPr>
              <a:t>Open </a:t>
            </a:r>
            <a:r>
              <a:rPr kumimoji="0" lang="en-US" altLang="en-US" b="0" i="0" u="none" strike="noStrike" cap="none" normalizeH="0" baseline="0" dirty="0">
                <a:ln>
                  <a:noFill/>
                </a:ln>
                <a:solidFill>
                  <a:srgbClr val="1F2328"/>
                </a:solidFill>
                <a:effectLst/>
                <a:latin typeface="Monaspace Neon"/>
              </a:rPr>
              <a:t>index.html</a:t>
            </a:r>
            <a:r>
              <a:rPr kumimoji="0" lang="en-US" altLang="en-US" b="0" i="0" u="none" strike="noStrike" cap="none" normalizeH="0" baseline="0" dirty="0">
                <a:ln>
                  <a:noFill/>
                </a:ln>
                <a:solidFill>
                  <a:srgbClr val="1F2328"/>
                </a:solidFill>
                <a:effectLst/>
                <a:latin typeface="-apple-system"/>
              </a:rPr>
              <a:t> in a web browser.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0" i="0" u="none" strike="noStrike" cap="none" normalizeH="0" baseline="0" dirty="0">
                <a:ln>
                  <a:noFill/>
                </a:ln>
                <a:solidFill>
                  <a:srgbClr val="1F2328"/>
                </a:solidFill>
                <a:effectLst/>
                <a:latin typeface="-apple-system"/>
              </a:rPr>
              <a:t>The automatic slideshow pauses briefly when navigation buttons are clicked and resumes afterward.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b="0" i="0" u="none" strike="noStrike" cap="none" normalizeH="0" baseline="0" dirty="0">
                <a:ln>
                  <a:noFill/>
                </a:ln>
                <a:solidFill>
                  <a:srgbClr val="1F2328"/>
                </a:solidFill>
                <a:effectLst/>
                <a:latin typeface="-apple-system"/>
              </a:rPr>
              <a:t>Features 1)Displays 5 images in a carousel format. 2) Supports "Previous" and "Next" navigation buttons.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b="0" i="0" u="none" strike="noStrike" cap="none" normalizeH="0" baseline="0" dirty="0">
                <a:ln>
                  <a:noFill/>
                </a:ln>
                <a:solidFill>
                  <a:srgbClr val="1F2328"/>
                </a:solidFill>
                <a:effectLst/>
                <a:latin typeface="-apple-system"/>
              </a:rPr>
              <a:t>3)Loops back to the first image after the last one (and vice versa). 4)Automatically transitions to the next image every 3 seconds.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b="0" i="0" u="none" strike="noStrike" cap="none" normalizeH="0" baseline="0" dirty="0">
                <a:ln>
                  <a:noFill/>
                </a:ln>
                <a:solidFill>
                  <a:srgbClr val="1F2328"/>
                </a:solidFill>
                <a:effectLst/>
                <a:latin typeface="-apple-system"/>
              </a:rPr>
              <a:t>Responsive design for desktop and mobile devices.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F2328"/>
                </a:solidFill>
                <a:effectLst/>
                <a:latin typeface="-apple-system"/>
              </a:rPr>
              <a:t>HTML,CSS,JS,ARRAY OF IMAGES, Automatic Slideshow: Add an option to make the slider automatically transition to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F2328"/>
                </a:solidFill>
                <a:effectLst/>
                <a:latin typeface="-apple-system"/>
              </a:rPr>
              <a:t> the next image after a certain interval (e.g., every 3 seconds).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a:ln>
                  <a:noFill/>
                </a:ln>
                <a:solidFill>
                  <a:srgbClr val="1F2328"/>
                </a:solidFill>
                <a:effectLst/>
                <a:latin typeface="-apple-system"/>
              </a:rPr>
              <a:t>JavaScript Functionality</a:t>
            </a:r>
            <a:r>
              <a:rPr kumimoji="0" lang="en-US" altLang="en-US" b="0" i="0" u="none" strike="noStrike" cap="none" normalizeH="0" baseline="0" dirty="0">
                <a:ln>
                  <a:noFill/>
                </a:ln>
                <a:solidFill>
                  <a:srgbClr val="1F2328"/>
                </a:solidFill>
                <a:effectLst/>
                <a:latin typeface="-apple-system"/>
              </a:rPr>
              <a:t>: Implement the JavaScript logic for the image slider. You should create functions to: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F2328"/>
                </a:solidFill>
                <a:effectLst/>
                <a:latin typeface="-apple-system"/>
              </a:rPr>
              <a:t>●Display the first image when the page loads.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F2328"/>
                </a:solidFill>
                <a:effectLst/>
                <a:latin typeface="-apple-system"/>
              </a:rPr>
              <a:t>● Allow users to click on "Next" and "Previous" buttons to navigate through the images.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F2328"/>
                </a:solidFill>
                <a:effectLst/>
                <a:latin typeface="-apple-system"/>
              </a:rPr>
              <a:t>● Loop back to the first image after reaching the last one.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1F2328"/>
              </a:solidFill>
              <a:latin typeface="-apple-system"/>
            </a:endParaRPr>
          </a:p>
          <a:p>
            <a:r>
              <a:rPr kumimoji="0" lang="en-US" altLang="en-US" b="1" i="0" strike="noStrike" cap="none" normalizeH="0" baseline="0" dirty="0">
                <a:ln>
                  <a:noFill/>
                </a:ln>
                <a:solidFill>
                  <a:srgbClr val="1F2328"/>
                </a:solidFill>
                <a:effectLst/>
                <a:highlight>
                  <a:srgbClr val="FFFF00"/>
                </a:highlight>
                <a:latin typeface="-apple-system"/>
              </a:rPr>
              <a:t>GITHUB LINK </a:t>
            </a:r>
            <a:r>
              <a:rPr kumimoji="0" lang="en-US" altLang="en-US" b="0" i="0" u="none" strike="noStrike" cap="none" normalizeH="0" baseline="0" dirty="0">
                <a:ln>
                  <a:noFill/>
                </a:ln>
                <a:solidFill>
                  <a:srgbClr val="1F2328"/>
                </a:solidFill>
                <a:effectLst/>
                <a:highlight>
                  <a:srgbClr val="FFFF00"/>
                </a:highlight>
                <a:latin typeface="-apple-system"/>
              </a:rPr>
              <a:t>:   </a:t>
            </a:r>
            <a:r>
              <a:rPr lang="en-US" u="sng" dirty="0">
                <a:solidFill>
                  <a:srgbClr val="0969DA"/>
                </a:solidFill>
                <a:highlight>
                  <a:srgbClr val="FFFF00"/>
                </a:highlight>
                <a:latin typeface="-apple-system"/>
                <a:hlinkClick r:id="rId2"/>
              </a:rPr>
              <a:t>https://github.com/chandrakant131103/Image-Slider--Unifield-Mentor-UM-</a:t>
            </a:r>
            <a:endParaRPr lang="en-US" dirty="0">
              <a:solidFill>
                <a:srgbClr val="1F2328"/>
              </a:solidFill>
              <a:highlight>
                <a:srgbClr val="FFFF00"/>
              </a:highligh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3201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602B06-7865-4C0B-3FD3-C768BE832CA0}"/>
              </a:ext>
            </a:extLst>
          </p:cNvPr>
          <p:cNvSpPr txBox="1"/>
          <p:nvPr/>
        </p:nvSpPr>
        <p:spPr>
          <a:xfrm>
            <a:off x="118966" y="137240"/>
            <a:ext cx="6097554" cy="646331"/>
          </a:xfrm>
          <a:prstGeom prst="rect">
            <a:avLst/>
          </a:prstGeom>
          <a:solidFill>
            <a:schemeClr val="bg2">
              <a:lumMod val="90000"/>
            </a:schemeClr>
          </a:solidFill>
        </p:spPr>
        <p:txBody>
          <a:bodyPr wrap="square">
            <a:spAutoFit/>
          </a:bodyPr>
          <a:lstStyle/>
          <a:p>
            <a:r>
              <a:rPr lang="en-IN" b="1" i="1" dirty="0">
                <a:solidFill>
                  <a:srgbClr val="202124"/>
                </a:solidFill>
                <a:effectLst/>
                <a:latin typeface="Roboto"/>
              </a:rPr>
              <a:t>PROJECT 2 : Image Slider   </a:t>
            </a:r>
          </a:p>
          <a:p>
            <a:r>
              <a:rPr lang="en-IN" b="0" i="0" dirty="0">
                <a:solidFill>
                  <a:srgbClr val="202124"/>
                </a:solidFill>
                <a:effectLst/>
                <a:latin typeface="Roboto"/>
              </a:rPr>
              <a:t>Including screenshots and explanation</a:t>
            </a:r>
            <a:endParaRPr lang="en-IN" dirty="0"/>
          </a:p>
        </p:txBody>
      </p:sp>
      <p:pic>
        <p:nvPicPr>
          <p:cNvPr id="5" name="Picture 4">
            <a:extLst>
              <a:ext uri="{FF2B5EF4-FFF2-40B4-BE49-F238E27FC236}">
                <a16:creationId xmlns:a16="http://schemas.microsoft.com/office/drawing/2014/main" id="{5CAE987F-5F65-7A52-7BEA-920E0CE0B244}"/>
              </a:ext>
            </a:extLst>
          </p:cNvPr>
          <p:cNvPicPr>
            <a:picLocks noChangeAspect="1"/>
          </p:cNvPicPr>
          <p:nvPr/>
        </p:nvPicPr>
        <p:blipFill>
          <a:blip r:embed="rId2">
            <a:extLst>
              <a:ext uri="{28A0092B-C50C-407E-A947-70E740481C1C}">
                <a14:useLocalDpi xmlns:a14="http://schemas.microsoft.com/office/drawing/2010/main" val="0"/>
              </a:ext>
            </a:extLst>
          </a:blip>
          <a:srcRect l="22959" t="21633" r="23240" b="17823"/>
          <a:stretch>
            <a:fillRect/>
          </a:stretch>
        </p:blipFill>
        <p:spPr>
          <a:xfrm>
            <a:off x="5449078" y="108283"/>
            <a:ext cx="6388358" cy="4043840"/>
          </a:xfrm>
          <a:prstGeom prst="rect">
            <a:avLst/>
          </a:prstGeom>
        </p:spPr>
      </p:pic>
      <p:pic>
        <p:nvPicPr>
          <p:cNvPr id="7" name="Picture 6">
            <a:extLst>
              <a:ext uri="{FF2B5EF4-FFF2-40B4-BE49-F238E27FC236}">
                <a16:creationId xmlns:a16="http://schemas.microsoft.com/office/drawing/2014/main" id="{3A59580C-A787-7B3C-0EDD-BE14BAC24400}"/>
              </a:ext>
            </a:extLst>
          </p:cNvPr>
          <p:cNvPicPr>
            <a:picLocks noChangeAspect="1"/>
          </p:cNvPicPr>
          <p:nvPr/>
        </p:nvPicPr>
        <p:blipFill>
          <a:blip r:embed="rId3">
            <a:extLst>
              <a:ext uri="{28A0092B-C50C-407E-A947-70E740481C1C}">
                <a14:useLocalDpi xmlns:a14="http://schemas.microsoft.com/office/drawing/2010/main" val="0"/>
              </a:ext>
            </a:extLst>
          </a:blip>
          <a:srcRect l="22682" t="21497" r="23226" b="18639"/>
          <a:stretch>
            <a:fillRect/>
          </a:stretch>
        </p:blipFill>
        <p:spPr>
          <a:xfrm>
            <a:off x="118966" y="1061773"/>
            <a:ext cx="4661448" cy="2901820"/>
          </a:xfrm>
          <a:prstGeom prst="rect">
            <a:avLst/>
          </a:prstGeom>
        </p:spPr>
      </p:pic>
      <p:pic>
        <p:nvPicPr>
          <p:cNvPr id="9" name="Picture 8">
            <a:extLst>
              <a:ext uri="{FF2B5EF4-FFF2-40B4-BE49-F238E27FC236}">
                <a16:creationId xmlns:a16="http://schemas.microsoft.com/office/drawing/2014/main" id="{33DA40B6-B769-8A36-23D9-492190B296DE}"/>
              </a:ext>
            </a:extLst>
          </p:cNvPr>
          <p:cNvPicPr>
            <a:picLocks noChangeAspect="1"/>
          </p:cNvPicPr>
          <p:nvPr/>
        </p:nvPicPr>
        <p:blipFill>
          <a:blip r:embed="rId4">
            <a:extLst>
              <a:ext uri="{28A0092B-C50C-407E-A947-70E740481C1C}">
                <a14:useLocalDpi xmlns:a14="http://schemas.microsoft.com/office/drawing/2010/main" val="0"/>
              </a:ext>
            </a:extLst>
          </a:blip>
          <a:srcRect l="22883" t="20199" r="23163" b="17823"/>
          <a:stretch>
            <a:fillRect/>
          </a:stretch>
        </p:blipFill>
        <p:spPr>
          <a:xfrm>
            <a:off x="249595" y="4432728"/>
            <a:ext cx="3585287" cy="2316644"/>
          </a:xfrm>
          <a:prstGeom prst="rect">
            <a:avLst/>
          </a:prstGeom>
        </p:spPr>
      </p:pic>
      <p:pic>
        <p:nvPicPr>
          <p:cNvPr id="11" name="Picture 10">
            <a:extLst>
              <a:ext uri="{FF2B5EF4-FFF2-40B4-BE49-F238E27FC236}">
                <a16:creationId xmlns:a16="http://schemas.microsoft.com/office/drawing/2014/main" id="{9D47CA0A-A41C-AE9E-039E-B84170B9EDB4}"/>
              </a:ext>
            </a:extLst>
          </p:cNvPr>
          <p:cNvPicPr>
            <a:picLocks noChangeAspect="1"/>
          </p:cNvPicPr>
          <p:nvPr/>
        </p:nvPicPr>
        <p:blipFill>
          <a:blip r:embed="rId5">
            <a:extLst>
              <a:ext uri="{28A0092B-C50C-407E-A947-70E740481C1C}">
                <a14:useLocalDpi xmlns:a14="http://schemas.microsoft.com/office/drawing/2010/main" val="0"/>
              </a:ext>
            </a:extLst>
          </a:blip>
          <a:srcRect l="22806" t="21886" r="22628" b="16925"/>
          <a:stretch>
            <a:fillRect/>
          </a:stretch>
        </p:blipFill>
        <p:spPr>
          <a:xfrm>
            <a:off x="7985234" y="4241795"/>
            <a:ext cx="4053588" cy="2495739"/>
          </a:xfrm>
          <a:prstGeom prst="rect">
            <a:avLst/>
          </a:prstGeom>
        </p:spPr>
      </p:pic>
      <p:pic>
        <p:nvPicPr>
          <p:cNvPr id="13" name="Picture 12">
            <a:extLst>
              <a:ext uri="{FF2B5EF4-FFF2-40B4-BE49-F238E27FC236}">
                <a16:creationId xmlns:a16="http://schemas.microsoft.com/office/drawing/2014/main" id="{A63365D9-7E3A-102A-45BB-5E52FA87F013}"/>
              </a:ext>
            </a:extLst>
          </p:cNvPr>
          <p:cNvPicPr>
            <a:picLocks noChangeAspect="1"/>
          </p:cNvPicPr>
          <p:nvPr/>
        </p:nvPicPr>
        <p:blipFill>
          <a:blip r:embed="rId6">
            <a:extLst>
              <a:ext uri="{28A0092B-C50C-407E-A947-70E740481C1C}">
                <a14:useLocalDpi xmlns:a14="http://schemas.microsoft.com/office/drawing/2010/main" val="0"/>
              </a:ext>
            </a:extLst>
          </a:blip>
          <a:srcRect l="22271" t="20135" r="22474" b="16871"/>
          <a:stretch>
            <a:fillRect/>
          </a:stretch>
        </p:blipFill>
        <p:spPr>
          <a:xfrm>
            <a:off x="3990780" y="4241795"/>
            <a:ext cx="3910303" cy="2507577"/>
          </a:xfrm>
          <a:prstGeom prst="rect">
            <a:avLst/>
          </a:prstGeom>
        </p:spPr>
      </p:pic>
    </p:spTree>
    <p:extLst>
      <p:ext uri="{BB962C8B-B14F-4D97-AF65-F5344CB8AC3E}">
        <p14:creationId xmlns:p14="http://schemas.microsoft.com/office/powerpoint/2010/main" val="83937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511096-4EC0-E621-82CF-0AD0A2C2FBD0}"/>
              </a:ext>
            </a:extLst>
          </p:cNvPr>
          <p:cNvSpPr txBox="1"/>
          <p:nvPr/>
        </p:nvSpPr>
        <p:spPr>
          <a:xfrm>
            <a:off x="886408" y="261257"/>
            <a:ext cx="7263463" cy="646331"/>
          </a:xfrm>
          <a:prstGeom prst="rect">
            <a:avLst/>
          </a:prstGeom>
          <a:solidFill>
            <a:schemeClr val="accent2">
              <a:lumMod val="20000"/>
              <a:lumOff val="80000"/>
            </a:schemeClr>
          </a:solidFill>
        </p:spPr>
        <p:txBody>
          <a:bodyPr wrap="none" rtlCol="0">
            <a:spAutoFit/>
          </a:bodyPr>
          <a:lstStyle/>
          <a:p>
            <a:r>
              <a:rPr lang="en-IN" b="1" dirty="0">
                <a:solidFill>
                  <a:srgbClr val="202124"/>
                </a:solidFill>
                <a:latin typeface="Roboto"/>
              </a:rPr>
              <a:t>(BASIC )Project 3 -</a:t>
            </a:r>
            <a:r>
              <a:rPr lang="en-IN" b="1" i="0" dirty="0">
                <a:solidFill>
                  <a:srgbClr val="202124"/>
                </a:solidFill>
                <a:effectLst/>
                <a:latin typeface="Roboto"/>
              </a:rPr>
              <a:t>Interactive quiz   ABSTRACT  EXPLAINATION </a:t>
            </a:r>
          </a:p>
          <a:p>
            <a:pPr algn="ctr"/>
            <a:endParaRPr lang="en-IN" dirty="0"/>
          </a:p>
        </p:txBody>
      </p:sp>
      <p:sp>
        <p:nvSpPr>
          <p:cNvPr id="6" name="TextBox 5">
            <a:extLst>
              <a:ext uri="{FF2B5EF4-FFF2-40B4-BE49-F238E27FC236}">
                <a16:creationId xmlns:a16="http://schemas.microsoft.com/office/drawing/2014/main" id="{DFE362C2-E9D9-533C-DBEA-DFD604CCD92C}"/>
              </a:ext>
            </a:extLst>
          </p:cNvPr>
          <p:cNvSpPr txBox="1"/>
          <p:nvPr/>
        </p:nvSpPr>
        <p:spPr>
          <a:xfrm>
            <a:off x="706794" y="1093791"/>
            <a:ext cx="10695213" cy="5632311"/>
          </a:xfrm>
          <a:prstGeom prst="rect">
            <a:avLst/>
          </a:prstGeom>
          <a:solidFill>
            <a:schemeClr val="bg1"/>
          </a:solidFill>
        </p:spPr>
        <p:txBody>
          <a:bodyPr wrap="square">
            <a:spAutoFit/>
          </a:bodyPr>
          <a:lstStyle/>
          <a:p>
            <a:pPr algn="l">
              <a:spcAft>
                <a:spcPts val="1200"/>
              </a:spcAft>
              <a:buNone/>
            </a:pPr>
            <a:r>
              <a:rPr lang="en-US" b="0" i="0" dirty="0">
                <a:solidFill>
                  <a:srgbClr val="1F2328"/>
                </a:solidFill>
                <a:effectLst/>
                <a:latin typeface="-apple-system"/>
              </a:rPr>
              <a:t>1)</a:t>
            </a:r>
            <a:r>
              <a:rPr lang="en-US" b="1" i="0" dirty="0">
                <a:solidFill>
                  <a:srgbClr val="1F2328"/>
                </a:solidFill>
                <a:effectLst/>
                <a:latin typeface="-apple-system"/>
              </a:rPr>
              <a:t>Progress Tracking</a:t>
            </a:r>
            <a:r>
              <a:rPr lang="en-US" b="0" i="0" dirty="0">
                <a:solidFill>
                  <a:srgbClr val="1F2328"/>
                </a:solidFill>
                <a:effectLst/>
                <a:latin typeface="-apple-system"/>
              </a:rPr>
              <a:t>: Displays the current question number and a progress bar to show quiz completion status. 2)</a:t>
            </a:r>
            <a:r>
              <a:rPr lang="en-US" b="1" i="0" dirty="0">
                <a:solidFill>
                  <a:srgbClr val="1F2328"/>
                </a:solidFill>
                <a:effectLst/>
                <a:latin typeface="-apple-system"/>
              </a:rPr>
              <a:t>Timer</a:t>
            </a:r>
            <a:r>
              <a:rPr lang="en-US" b="0" i="0" dirty="0">
                <a:solidFill>
                  <a:srgbClr val="1F2328"/>
                </a:solidFill>
                <a:effectLst/>
                <a:latin typeface="-apple-system"/>
              </a:rPr>
              <a:t>: Each question has a 30-second timer; if time runs out, a random answer is selected, and the quiz proceeds to the next question.</a:t>
            </a:r>
            <a:endParaRPr lang="en-US" dirty="0">
              <a:solidFill>
                <a:srgbClr val="1F2328"/>
              </a:solidFill>
              <a:latin typeface="-apple-system"/>
            </a:endParaRPr>
          </a:p>
          <a:p>
            <a:pPr algn="l">
              <a:spcAft>
                <a:spcPts val="1200"/>
              </a:spcAft>
              <a:buNone/>
            </a:pPr>
            <a:r>
              <a:rPr lang="en-US" b="0" i="0" dirty="0">
                <a:solidFill>
                  <a:srgbClr val="1F2328"/>
                </a:solidFill>
                <a:effectLst/>
                <a:latin typeface="-apple-system"/>
              </a:rPr>
              <a:t>3)</a:t>
            </a:r>
            <a:r>
              <a:rPr lang="en-US" b="1" i="0" dirty="0">
                <a:solidFill>
                  <a:srgbClr val="1F2328"/>
                </a:solidFill>
                <a:effectLst/>
                <a:latin typeface="-apple-system"/>
              </a:rPr>
              <a:t>Hints</a:t>
            </a:r>
            <a:r>
              <a:rPr lang="en-US" b="0" i="0" dirty="0">
                <a:solidFill>
                  <a:srgbClr val="1F2328"/>
                </a:solidFill>
                <a:effectLst/>
                <a:latin typeface="-apple-system"/>
              </a:rPr>
              <a:t>: Users can view a hint for the current question . </a:t>
            </a:r>
          </a:p>
          <a:p>
            <a:pPr algn="l">
              <a:spcAft>
                <a:spcPts val="1200"/>
              </a:spcAft>
              <a:buNone/>
            </a:pPr>
            <a:r>
              <a:rPr lang="en-US" b="0" i="0" dirty="0">
                <a:solidFill>
                  <a:srgbClr val="1F2328"/>
                </a:solidFill>
                <a:effectLst/>
                <a:latin typeface="-apple-system"/>
              </a:rPr>
              <a:t>4)</a:t>
            </a:r>
            <a:r>
              <a:rPr lang="en-US" b="1" i="0" dirty="0">
                <a:solidFill>
                  <a:srgbClr val="1F2328"/>
                </a:solidFill>
                <a:effectLst/>
                <a:latin typeface="-apple-system"/>
              </a:rPr>
              <a:t>Navigation</a:t>
            </a:r>
            <a:r>
              <a:rPr lang="en-US" b="0" i="0" dirty="0">
                <a:solidFill>
                  <a:srgbClr val="1F2328"/>
                </a:solidFill>
                <a:effectLst/>
                <a:latin typeface="-apple-system"/>
              </a:rPr>
              <a:t>: Includes "Previous" and "Next" buttons for navigating .</a:t>
            </a:r>
          </a:p>
          <a:p>
            <a:pPr algn="l">
              <a:spcAft>
                <a:spcPts val="1200"/>
              </a:spcAft>
              <a:buNone/>
            </a:pPr>
            <a:r>
              <a:rPr lang="en-US" b="0" i="0" dirty="0">
                <a:solidFill>
                  <a:srgbClr val="1F2328"/>
                </a:solidFill>
                <a:effectLst/>
                <a:latin typeface="-apple-system"/>
              </a:rPr>
              <a:t> 5)</a:t>
            </a:r>
            <a:r>
              <a:rPr lang="en-US" b="1" i="0" dirty="0">
                <a:solidFill>
                  <a:srgbClr val="1F2328"/>
                </a:solidFill>
                <a:effectLst/>
                <a:latin typeface="-apple-system"/>
              </a:rPr>
              <a:t>Results Display</a:t>
            </a:r>
            <a:r>
              <a:rPr lang="en-US" b="0" i="0" dirty="0">
                <a:solidFill>
                  <a:srgbClr val="1F2328"/>
                </a:solidFill>
                <a:effectLst/>
                <a:latin typeface="-apple-system"/>
              </a:rPr>
              <a:t>: Shows the final score, a performance message, and detailed results indicating correct/incorrect answers. Restart Option: Allows users to restart the quiz from the beginning.</a:t>
            </a:r>
          </a:p>
          <a:p>
            <a:pPr algn="l">
              <a:spcAft>
                <a:spcPts val="1200"/>
              </a:spcAft>
              <a:buNone/>
            </a:pPr>
            <a:r>
              <a:rPr lang="en-US" b="0" i="0" dirty="0">
                <a:solidFill>
                  <a:srgbClr val="1F2328"/>
                </a:solidFill>
                <a:effectLst/>
                <a:latin typeface="-apple-system"/>
              </a:rPr>
              <a:t>Open index.html in a web browser. No additional server setup .</a:t>
            </a:r>
          </a:p>
          <a:p>
            <a:pPr algn="l">
              <a:spcAft>
                <a:spcPts val="1200"/>
              </a:spcAft>
              <a:buNone/>
            </a:pPr>
            <a:r>
              <a:rPr lang="en-US" b="1" i="0" dirty="0">
                <a:solidFill>
                  <a:srgbClr val="1F2328"/>
                </a:solidFill>
                <a:effectLst/>
                <a:latin typeface="-apple-system"/>
              </a:rPr>
              <a:t>Notes</a:t>
            </a:r>
          </a:p>
          <a:p>
            <a:pPr algn="l">
              <a:spcAft>
                <a:spcPts val="1200"/>
              </a:spcAft>
              <a:buNone/>
            </a:pPr>
            <a:r>
              <a:rPr lang="en-US" b="0" i="0" dirty="0">
                <a:solidFill>
                  <a:srgbClr val="1F2328"/>
                </a:solidFill>
                <a:effectLst/>
                <a:latin typeface="-apple-system"/>
              </a:rPr>
              <a:t>The quiz automatically starts when the page loads. If the timer expires, a random answer is selected, and the quiz proceeds to the next question. The quiz is designed to be accessible and user-friendly, with hover effects, smooth transitions.</a:t>
            </a:r>
          </a:p>
          <a:p>
            <a:pPr algn="l">
              <a:spcAft>
                <a:spcPts val="1200"/>
              </a:spcAft>
            </a:pPr>
            <a:r>
              <a:rPr lang="en-US" b="0" i="0" dirty="0">
                <a:solidFill>
                  <a:srgbClr val="1F2328"/>
                </a:solidFill>
                <a:effectLst/>
                <a:latin typeface="-apple-system"/>
              </a:rPr>
              <a:t>images from question 1 to ques 5 and </a:t>
            </a:r>
            <a:r>
              <a:rPr lang="en-US" b="0" i="0" dirty="0" err="1">
                <a:solidFill>
                  <a:srgbClr val="1F2328"/>
                </a:solidFill>
                <a:effectLst/>
                <a:latin typeface="-apple-system"/>
              </a:rPr>
              <a:t>ans</a:t>
            </a:r>
            <a:r>
              <a:rPr lang="en-US" b="0" i="0" dirty="0">
                <a:solidFill>
                  <a:srgbClr val="1F2328"/>
                </a:solidFill>
                <a:effectLst/>
                <a:latin typeface="-apple-system"/>
              </a:rPr>
              <a:t> and score</a:t>
            </a:r>
          </a:p>
          <a:p>
            <a:pPr>
              <a:spcAft>
                <a:spcPts val="1200"/>
              </a:spcAft>
            </a:pPr>
            <a:r>
              <a:rPr lang="en-US" dirty="0">
                <a:solidFill>
                  <a:srgbClr val="1F2328"/>
                </a:solidFill>
                <a:highlight>
                  <a:srgbClr val="FFFF00"/>
                </a:highlight>
                <a:latin typeface="-apple-system"/>
              </a:rPr>
              <a:t>GITHUB LINK :   </a:t>
            </a:r>
            <a:r>
              <a:rPr lang="en-US" u="sng" dirty="0">
                <a:solidFill>
                  <a:srgbClr val="0969DA"/>
                </a:solidFill>
                <a:highlight>
                  <a:srgbClr val="FFFF00"/>
                </a:highlight>
                <a:latin typeface="-apple-system"/>
                <a:hlinkClick r:id="rId2"/>
              </a:rPr>
              <a:t>https://github.com/chandrakant131103/interactive-quiz-Unified-Mentor-UM-</a:t>
            </a:r>
            <a:endParaRPr lang="en-US" dirty="0">
              <a:solidFill>
                <a:srgbClr val="1F2328"/>
              </a:solidFill>
              <a:highlight>
                <a:srgbClr val="FFFF00"/>
              </a:highlight>
              <a:latin typeface="-apple-system"/>
            </a:endParaRPr>
          </a:p>
          <a:p>
            <a:pPr algn="l">
              <a:spcAft>
                <a:spcPts val="1200"/>
              </a:spcAft>
            </a:pPr>
            <a:endParaRPr lang="en-US" b="0" i="0" dirty="0">
              <a:solidFill>
                <a:srgbClr val="1F2328"/>
              </a:solidFill>
              <a:effectLst/>
              <a:latin typeface="-apple-system"/>
            </a:endParaRPr>
          </a:p>
        </p:txBody>
      </p:sp>
    </p:spTree>
    <p:extLst>
      <p:ext uri="{BB962C8B-B14F-4D97-AF65-F5344CB8AC3E}">
        <p14:creationId xmlns:p14="http://schemas.microsoft.com/office/powerpoint/2010/main" val="3478642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0CFC53-FE78-4B6B-9103-D2E1619A5961}"/>
              </a:ext>
            </a:extLst>
          </p:cNvPr>
          <p:cNvSpPr txBox="1"/>
          <p:nvPr/>
        </p:nvSpPr>
        <p:spPr>
          <a:xfrm>
            <a:off x="186612" y="149290"/>
            <a:ext cx="4181658" cy="369332"/>
          </a:xfrm>
          <a:prstGeom prst="rect">
            <a:avLst/>
          </a:prstGeom>
          <a:solidFill>
            <a:schemeClr val="accent2">
              <a:lumMod val="20000"/>
              <a:lumOff val="80000"/>
            </a:schemeClr>
          </a:solidFill>
        </p:spPr>
        <p:txBody>
          <a:bodyPr wrap="none" rtlCol="0">
            <a:spAutoFit/>
          </a:bodyPr>
          <a:lstStyle/>
          <a:p>
            <a:r>
              <a:rPr lang="en-IN" dirty="0"/>
              <a:t>PROECT – INTERACTIVE QUIZ SCREENSHOT</a:t>
            </a:r>
          </a:p>
        </p:txBody>
      </p:sp>
      <p:pic>
        <p:nvPicPr>
          <p:cNvPr id="4" name="Picture 3">
            <a:extLst>
              <a:ext uri="{FF2B5EF4-FFF2-40B4-BE49-F238E27FC236}">
                <a16:creationId xmlns:a16="http://schemas.microsoft.com/office/drawing/2014/main" id="{C9B54C6E-4DC6-BDD9-593F-37F38CC4DB02}"/>
              </a:ext>
            </a:extLst>
          </p:cNvPr>
          <p:cNvPicPr>
            <a:picLocks noChangeAspect="1"/>
          </p:cNvPicPr>
          <p:nvPr/>
        </p:nvPicPr>
        <p:blipFill>
          <a:blip r:embed="rId2">
            <a:extLst>
              <a:ext uri="{28A0092B-C50C-407E-A947-70E740481C1C}">
                <a14:useLocalDpi xmlns:a14="http://schemas.microsoft.com/office/drawing/2010/main" val="0"/>
              </a:ext>
            </a:extLst>
          </a:blip>
          <a:srcRect l="21964" t="10293" r="22781" b="5841"/>
          <a:stretch>
            <a:fillRect/>
          </a:stretch>
        </p:blipFill>
        <p:spPr>
          <a:xfrm>
            <a:off x="46652" y="618160"/>
            <a:ext cx="4627983" cy="3865200"/>
          </a:xfrm>
          <a:prstGeom prst="rect">
            <a:avLst/>
          </a:prstGeom>
        </p:spPr>
      </p:pic>
      <p:pic>
        <p:nvPicPr>
          <p:cNvPr id="6" name="Picture 5">
            <a:extLst>
              <a:ext uri="{FF2B5EF4-FFF2-40B4-BE49-F238E27FC236}">
                <a16:creationId xmlns:a16="http://schemas.microsoft.com/office/drawing/2014/main" id="{D4EF6EAF-EEC8-BB61-EC1E-3574D19A4949}"/>
              </a:ext>
            </a:extLst>
          </p:cNvPr>
          <p:cNvPicPr>
            <a:picLocks noChangeAspect="1"/>
          </p:cNvPicPr>
          <p:nvPr/>
        </p:nvPicPr>
        <p:blipFill>
          <a:blip r:embed="rId3">
            <a:extLst>
              <a:ext uri="{28A0092B-C50C-407E-A947-70E740481C1C}">
                <a14:useLocalDpi xmlns:a14="http://schemas.microsoft.com/office/drawing/2010/main" val="0"/>
              </a:ext>
            </a:extLst>
          </a:blip>
          <a:srcRect l="23036" t="7563" r="23622" b="7347"/>
          <a:stretch>
            <a:fillRect/>
          </a:stretch>
        </p:blipFill>
        <p:spPr>
          <a:xfrm>
            <a:off x="4557282" y="618160"/>
            <a:ext cx="4111476" cy="3865200"/>
          </a:xfrm>
          <a:prstGeom prst="rect">
            <a:avLst/>
          </a:prstGeom>
        </p:spPr>
      </p:pic>
      <p:pic>
        <p:nvPicPr>
          <p:cNvPr id="8" name="Picture 7">
            <a:extLst>
              <a:ext uri="{FF2B5EF4-FFF2-40B4-BE49-F238E27FC236}">
                <a16:creationId xmlns:a16="http://schemas.microsoft.com/office/drawing/2014/main" id="{16C52ACC-8D41-72A5-CCDB-4840E2E7AC32}"/>
              </a:ext>
            </a:extLst>
          </p:cNvPr>
          <p:cNvPicPr>
            <a:picLocks noChangeAspect="1"/>
          </p:cNvPicPr>
          <p:nvPr/>
        </p:nvPicPr>
        <p:blipFill>
          <a:blip r:embed="rId4">
            <a:extLst>
              <a:ext uri="{28A0092B-C50C-407E-A947-70E740481C1C}">
                <a14:useLocalDpi xmlns:a14="http://schemas.microsoft.com/office/drawing/2010/main" val="0"/>
              </a:ext>
            </a:extLst>
          </a:blip>
          <a:srcRect l="22213" t="6475" r="23549" b="7985"/>
          <a:stretch>
            <a:fillRect/>
          </a:stretch>
        </p:blipFill>
        <p:spPr>
          <a:xfrm>
            <a:off x="8322907" y="618161"/>
            <a:ext cx="3822442" cy="3865199"/>
          </a:xfrm>
          <a:prstGeom prst="rect">
            <a:avLst/>
          </a:prstGeom>
        </p:spPr>
      </p:pic>
      <p:sp>
        <p:nvSpPr>
          <p:cNvPr id="9" name="TextBox 8">
            <a:extLst>
              <a:ext uri="{FF2B5EF4-FFF2-40B4-BE49-F238E27FC236}">
                <a16:creationId xmlns:a16="http://schemas.microsoft.com/office/drawing/2014/main" id="{36459A95-A570-6E76-AC5D-9F5C19382A6D}"/>
              </a:ext>
            </a:extLst>
          </p:cNvPr>
          <p:cNvSpPr txBox="1"/>
          <p:nvPr/>
        </p:nvSpPr>
        <p:spPr>
          <a:xfrm>
            <a:off x="4368270" y="6008914"/>
            <a:ext cx="3868175" cy="369332"/>
          </a:xfrm>
          <a:prstGeom prst="rect">
            <a:avLst/>
          </a:prstGeom>
          <a:noFill/>
        </p:spPr>
        <p:txBody>
          <a:bodyPr wrap="none" rtlCol="0">
            <a:spAutoFit/>
          </a:bodyPr>
          <a:lstStyle/>
          <a:p>
            <a:r>
              <a:rPr lang="en-IN" u="sng" dirty="0"/>
              <a:t>a) Image from Question 1 to question 3</a:t>
            </a:r>
          </a:p>
        </p:txBody>
      </p:sp>
    </p:spTree>
    <p:extLst>
      <p:ext uri="{BB962C8B-B14F-4D97-AF65-F5344CB8AC3E}">
        <p14:creationId xmlns:p14="http://schemas.microsoft.com/office/powerpoint/2010/main" val="2172194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2241</Words>
  <Application>Microsoft Office PowerPoint</Application>
  <PresentationFormat>Widescreen</PresentationFormat>
  <Paragraphs>175</Paragraphs>
  <Slides>27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-apple-system</vt:lpstr>
      <vt:lpstr>Arial</vt:lpstr>
      <vt:lpstr>Bahnschrift</vt:lpstr>
      <vt:lpstr>Book Antiqua</vt:lpstr>
      <vt:lpstr>Calibri</vt:lpstr>
      <vt:lpstr>Calibri Light</vt:lpstr>
      <vt:lpstr>Cambria Math</vt:lpstr>
      <vt:lpstr>Monaspace Neon</vt:lpstr>
      <vt:lpstr>Roboto</vt:lpstr>
      <vt:lpstr>Segoe UI Variable Text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Chandrakant Barik</dc:creator>
  <cp:lastModifiedBy>Chandrakant Barik</cp:lastModifiedBy>
  <cp:revision>1</cp:revision>
  <cp:lastPrinted>2025-07-26T16:13:40Z</cp:lastPrinted>
  <dcterms:created xsi:type="dcterms:W3CDTF">2025-07-26T13:09:50Z</dcterms:created>
  <dcterms:modified xsi:type="dcterms:W3CDTF">2025-07-26T16:14:04Z</dcterms:modified>
</cp:coreProperties>
</file>